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Noto Sans JP Bold" charset="1" panose="020B0800000000000000"/>
      <p:regular r:id="rId41"/>
    </p:embeddedFont>
    <p:embeddedFont>
      <p:font typeface="Asap" charset="1" panose="020F0504030202060203"/>
      <p:regular r:id="rId43"/>
    </p:embeddedFont>
    <p:embeddedFont>
      <p:font typeface="Arial Bold" charset="1" panose="020B0802020202020204"/>
      <p:regular r:id="rId45"/>
    </p:embeddedFont>
    <p:embeddedFont>
      <p:font typeface="Asap Bold" charset="1" panose="020F0804030202060203"/>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42" Target="notesSlides/notesSlide2.xml" Type="http://schemas.openxmlformats.org/officeDocument/2006/relationships/notesSlide"/><Relationship Id="rId43" Target="fonts/font43.fntdata" Type="http://schemas.openxmlformats.org/officeDocument/2006/relationships/font"/><Relationship Id="rId44" Target="notesSlides/notesSlide3.xml" Type="http://schemas.openxmlformats.org/officeDocument/2006/relationships/notesSlide"/><Relationship Id="rId45" Target="fonts/font45.fntdata" Type="http://schemas.openxmlformats.org/officeDocument/2006/relationships/font"/><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fonts/font53.fntdata" Type="http://schemas.openxmlformats.org/officeDocument/2006/relationships/font"/><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slides/slide1.xml" Type="http://schemas.openxmlformats.org/officeDocument/2006/relationships/slide"/><Relationship Id="rId60" Target="notesSlides/notesSlide17.xml" Type="http://schemas.openxmlformats.org/officeDocument/2006/relationships/notesSlide"/><Relationship Id="rId61" Target="notesSlides/notesSlide18.xml" Type="http://schemas.openxmlformats.org/officeDocument/2006/relationships/notesSlide"/><Relationship Id="rId62" Target="notesSlides/notesSlide19.xml" Type="http://schemas.openxmlformats.org/officeDocument/2006/relationships/notesSlide"/><Relationship Id="rId63" Target="notesSlides/notesSlide20.xml" Type="http://schemas.openxmlformats.org/officeDocument/2006/relationships/notesSlide"/><Relationship Id="rId64" Target="notesSlides/notesSlide21.xml" Type="http://schemas.openxmlformats.org/officeDocument/2006/relationships/notesSlide"/><Relationship Id="rId65" Target="notesSlides/notesSlide22.xml" Type="http://schemas.openxmlformats.org/officeDocument/2006/relationships/notesSlide"/><Relationship Id="rId66" Target="notesSlides/notesSlide23.xml" Type="http://schemas.openxmlformats.org/officeDocument/2006/relationships/notesSlide"/><Relationship Id="rId67" Target="notesSlides/notesSlide24.xml" Type="http://schemas.openxmlformats.org/officeDocument/2006/relationships/notesSlide"/><Relationship Id="rId68" Target="notesSlides/notesSlide25.xml" Type="http://schemas.openxmlformats.org/officeDocument/2006/relationships/notesSlide"/><Relationship Id="rId69" Target="notesSlides/notesSlide26.xml" Type="http://schemas.openxmlformats.org/officeDocument/2006/relationships/notesSlide"/><Relationship Id="rId7" Target="slides/slide2.xml" Type="http://schemas.openxmlformats.org/officeDocument/2006/relationships/slide"/><Relationship Id="rId70" Target="notesSlides/notesSlide27.xml" Type="http://schemas.openxmlformats.org/officeDocument/2006/relationships/notesSlide"/><Relationship Id="rId71" Target="notesSlides/notesSlide28.xml" Type="http://schemas.openxmlformats.org/officeDocument/2006/relationships/notesSlide"/><Relationship Id="rId72" Target="notesSlides/notesSlide29.xml" Type="http://schemas.openxmlformats.org/officeDocument/2006/relationships/notesSlide"/><Relationship Id="rId73" Target="notesSlides/notesSlide30.xml" Type="http://schemas.openxmlformats.org/officeDocument/2006/relationships/notesSlide"/><Relationship Id="rId74" Target="notesSlides/notesSlide31.xml" Type="http://schemas.openxmlformats.org/officeDocument/2006/relationships/notesSlide"/><Relationship Id="rId75" Target="notesSlides/notesSlide32.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storyset.com/cuate?utm_source=slidesgo_template&amp;utm_medium=referral-link&amp;utm_campaign=slidesgo_final_slides&amp;utm_term=cuate&amp;utm_content=storyset" TargetMode="External" Type="http://schemas.openxmlformats.org/officeDocument/2006/relationships/hyperlink"/><Relationship Id="rId2" Target="../notesSlides/notesSlide3.xml" Type="http://schemas.openxmlformats.org/officeDocument/2006/relationships/notesSlid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https://storyset.com/bro?utm_source=slidesgo_template&amp;utm_medium=referral-link&amp;utm_campaign=slidesgo_final_slides&amp;utm_term=bro&amp;utm_content=storyset" TargetMode="External" Type="http://schemas.openxmlformats.org/officeDocument/2006/relationships/hyperlink"/><Relationship Id="rId9" Target="https://storyset.com/cuate?utm_source=slidesgo_template&amp;utm_medium=referral-link&amp;utm_campaign=slidesgo_final_slides&amp;utm_term=cuate&amp;utm_content=storyset"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http://addmission.great-site.net"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2" Target="../notesSlides/notesSlide8.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907" y="3366769"/>
            <a:ext cx="4808550" cy="4486275"/>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Un</a:t>
            </a:r>
            <a:r>
              <a:rPr lang="en-US" sz="2989">
                <a:solidFill>
                  <a:srgbClr val="FFFFFF"/>
                </a:solidFill>
                <a:latin typeface="Asap"/>
                <a:ea typeface="Asap"/>
                <a:cs typeface="Asap"/>
                <a:sym typeface="Asap"/>
              </a:rPr>
              <a:t>derstand user needs, gather university admission criteria, and research technical requirements.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Project requirements document, user personas, technical stack selection.</a:t>
            </a:r>
          </a:p>
          <a:p>
            <a:pPr algn="l">
              <a:lnSpc>
                <a:spcPts val="3587"/>
              </a:lnSpc>
            </a:pPr>
          </a:p>
        </p:txBody>
      </p:sp>
      <p:sp>
        <p:nvSpPr>
          <p:cNvPr name="TextBox 4" id="4"/>
          <p:cNvSpPr txBox="true"/>
          <p:nvPr/>
        </p:nvSpPr>
        <p:spPr>
          <a:xfrm rot="0">
            <a:off x="1537907"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Research and Planning</a:t>
            </a:r>
          </a:p>
        </p:txBody>
      </p:sp>
      <p:sp>
        <p:nvSpPr>
          <p:cNvPr name="TextBox 5" id="5"/>
          <p:cNvSpPr txBox="true"/>
          <p:nvPr/>
        </p:nvSpPr>
        <p:spPr>
          <a:xfrm rot="0">
            <a:off x="6936609" y="3147694"/>
            <a:ext cx="4808550" cy="5381625"/>
          </a:xfrm>
          <a:prstGeom prst="rect">
            <a:avLst/>
          </a:prstGeom>
        </p:spPr>
        <p:txBody>
          <a:bodyPr anchor="t" rtlCol="false" tIns="0" lIns="0" bIns="0" rIns="0">
            <a:spAutoFit/>
          </a:bodyPr>
          <a:lstStyle/>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Objective:</a:t>
            </a:r>
            <a:r>
              <a:rPr lang="en-US" sz="2993">
                <a:solidFill>
                  <a:srgbClr val="FFFFFF"/>
                </a:solidFill>
                <a:latin typeface="Asap"/>
                <a:ea typeface="Asap"/>
                <a:cs typeface="Asap"/>
                <a:sym typeface="Asap"/>
              </a:rPr>
              <a:t> Create wireframes, design the user interface (UI), and prototype key pages (registration, faculty matching, etc.).</a:t>
            </a:r>
          </a:p>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Deliverables:</a:t>
            </a:r>
            <a:r>
              <a:rPr lang="en-US" sz="2993">
                <a:solidFill>
                  <a:srgbClr val="FFFFFF"/>
                </a:solidFill>
                <a:latin typeface="Asap"/>
                <a:ea typeface="Asap"/>
                <a:cs typeface="Asap"/>
                <a:sym typeface="Asap"/>
              </a:rPr>
              <a:t> Low-fidelity wireframes, UI designs, clickable prototype for testing user flow.</a:t>
            </a:r>
          </a:p>
          <a:p>
            <a:pPr algn="l">
              <a:lnSpc>
                <a:spcPts val="3592"/>
              </a:lnSpc>
            </a:pPr>
          </a:p>
        </p:txBody>
      </p:sp>
      <p:sp>
        <p:nvSpPr>
          <p:cNvPr name="TextBox 6" id="6"/>
          <p:cNvSpPr txBox="true"/>
          <p:nvPr/>
        </p:nvSpPr>
        <p:spPr>
          <a:xfrm rot="0">
            <a:off x="6936609"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Design and Prototyping</a:t>
            </a:r>
          </a:p>
        </p:txBody>
      </p:sp>
      <p:sp>
        <p:nvSpPr>
          <p:cNvPr name="TextBox 7" id="7"/>
          <p:cNvSpPr txBox="true"/>
          <p:nvPr/>
        </p:nvSpPr>
        <p:spPr>
          <a:xfrm rot="0">
            <a:off x="11941543" y="2928619"/>
            <a:ext cx="4808550" cy="5381625"/>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Se</a:t>
            </a:r>
            <a:r>
              <a:rPr lang="en-US" sz="2989">
                <a:solidFill>
                  <a:srgbClr val="FFFFFF"/>
                </a:solidFill>
                <a:latin typeface="Asap"/>
                <a:ea typeface="Asap"/>
                <a:cs typeface="Asap"/>
                <a:sym typeface="Asap"/>
              </a:rPr>
              <a:t>t up the server, databases, and develop the logic for student registration, grade input, and faculty matching algorithms.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Functional back-end system, database architecture, API for connecting the front-end.</a:t>
            </a:r>
          </a:p>
          <a:p>
            <a:pPr algn="l">
              <a:lnSpc>
                <a:spcPts val="3587"/>
              </a:lnSpc>
            </a:pPr>
          </a:p>
        </p:txBody>
      </p:sp>
      <p:sp>
        <p:nvSpPr>
          <p:cNvPr name="TextBox 8" id="8"/>
          <p:cNvSpPr txBox="true"/>
          <p:nvPr/>
        </p:nvSpPr>
        <p:spPr>
          <a:xfrm rot="0">
            <a:off x="11941543"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Back-End 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907" y="2857181"/>
            <a:ext cx="4808550" cy="5829300"/>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Develop the user-facing components, integrate with the back-end, and ensure responsiveness across devices.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Fully developed front-end with a responsive UI, connected to the back-end for live data retrieval.</a:t>
            </a:r>
          </a:p>
          <a:p>
            <a:pPr algn="l">
              <a:lnSpc>
                <a:spcPts val="3587"/>
              </a:lnSpc>
            </a:pPr>
          </a:p>
        </p:txBody>
      </p:sp>
      <p:sp>
        <p:nvSpPr>
          <p:cNvPr name="TextBox 4" id="4"/>
          <p:cNvSpPr txBox="true"/>
          <p:nvPr/>
        </p:nvSpPr>
        <p:spPr>
          <a:xfrm rot="0">
            <a:off x="1537907" y="1686244"/>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Front-End Development</a:t>
            </a:r>
          </a:p>
        </p:txBody>
      </p:sp>
      <p:sp>
        <p:nvSpPr>
          <p:cNvPr name="TextBox 5" id="5"/>
          <p:cNvSpPr txBox="true"/>
          <p:nvPr/>
        </p:nvSpPr>
        <p:spPr>
          <a:xfrm rot="0">
            <a:off x="6936609" y="3076256"/>
            <a:ext cx="4808550" cy="5381625"/>
          </a:xfrm>
          <a:prstGeom prst="rect">
            <a:avLst/>
          </a:prstGeom>
        </p:spPr>
        <p:txBody>
          <a:bodyPr anchor="t" rtlCol="false" tIns="0" lIns="0" bIns="0" rIns="0">
            <a:spAutoFit/>
          </a:bodyPr>
          <a:lstStyle/>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Objective:</a:t>
            </a:r>
            <a:r>
              <a:rPr lang="en-US" sz="2993">
                <a:solidFill>
                  <a:srgbClr val="FFFFFF"/>
                </a:solidFill>
                <a:latin typeface="Asap"/>
                <a:ea typeface="Asap"/>
                <a:cs typeface="Asap"/>
                <a:sym typeface="Asap"/>
              </a:rPr>
              <a:t> Conduct thorough testing for functionality, usability, and security; perform load tests to ensure system stability during peak usage.</a:t>
            </a:r>
          </a:p>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Deliverables:</a:t>
            </a:r>
            <a:r>
              <a:rPr lang="en-US" sz="2993">
                <a:solidFill>
                  <a:srgbClr val="FFFFFF"/>
                </a:solidFill>
                <a:latin typeface="Asap"/>
                <a:ea typeface="Asap"/>
                <a:cs typeface="Asap"/>
                <a:sym typeface="Asap"/>
              </a:rPr>
              <a:t> Bug-free platform, test reports, optimized performance metrics.</a:t>
            </a:r>
          </a:p>
          <a:p>
            <a:pPr algn="l">
              <a:lnSpc>
                <a:spcPts val="3592"/>
              </a:lnSpc>
            </a:pPr>
          </a:p>
        </p:txBody>
      </p:sp>
      <p:sp>
        <p:nvSpPr>
          <p:cNvPr name="TextBox 6" id="6"/>
          <p:cNvSpPr txBox="true"/>
          <p:nvPr/>
        </p:nvSpPr>
        <p:spPr>
          <a:xfrm rot="0">
            <a:off x="6936609" y="1962469"/>
            <a:ext cx="4808550" cy="5334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Testing and QA</a:t>
            </a:r>
          </a:p>
        </p:txBody>
      </p:sp>
      <p:sp>
        <p:nvSpPr>
          <p:cNvPr name="TextBox 7" id="7"/>
          <p:cNvSpPr txBox="true"/>
          <p:nvPr/>
        </p:nvSpPr>
        <p:spPr>
          <a:xfrm rot="0">
            <a:off x="11941543" y="3514406"/>
            <a:ext cx="4808550" cy="4933950"/>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Deploy the platform to a live environment and ensure smooth operation; offer user training if necessary.</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Live, fully functional platform, documentation for users and administrators.</a:t>
            </a:r>
          </a:p>
          <a:p>
            <a:pPr algn="l">
              <a:lnSpc>
                <a:spcPts val="3587"/>
              </a:lnSpc>
            </a:pPr>
          </a:p>
        </p:txBody>
      </p:sp>
      <p:sp>
        <p:nvSpPr>
          <p:cNvPr name="TextBox 8" id="8"/>
          <p:cNvSpPr txBox="true"/>
          <p:nvPr/>
        </p:nvSpPr>
        <p:spPr>
          <a:xfrm rot="0">
            <a:off x="11941543" y="1686244"/>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Launch and 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3609975"/>
            <a:ext cx="14754150" cy="3057525"/>
          </a:xfrm>
          <a:prstGeom prst="rect">
            <a:avLst/>
          </a:prstGeom>
        </p:spPr>
        <p:txBody>
          <a:bodyPr anchor="t" rtlCol="false" tIns="0" lIns="0" bIns="0" rIns="0">
            <a:spAutoFit/>
          </a:bodyPr>
          <a:lstStyle/>
          <a:p>
            <a:pPr algn="ctr">
              <a:lnSpc>
                <a:spcPts val="12001"/>
              </a:lnSpc>
            </a:pPr>
            <a:r>
              <a:rPr lang="en-US" b="true" sz="10001">
                <a:solidFill>
                  <a:srgbClr val="000000"/>
                </a:solidFill>
                <a:latin typeface="Noto Sans JP Bold"/>
                <a:ea typeface="Noto Sans JP Bold"/>
                <a:cs typeface="Noto Sans JP Bold"/>
                <a:sym typeface="Noto Sans JP Bold"/>
              </a:rPr>
              <a:t>Challenges and Risk Management?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362" y="2683350"/>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University admission criteria may change frequently, leading to outdated or inaccurate data on the platform.</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 </a:t>
            </a:r>
            <a:r>
              <a:rPr lang="en-US" sz="2690">
                <a:solidFill>
                  <a:srgbClr val="FFFFFF"/>
                </a:solidFill>
                <a:latin typeface="Asap"/>
                <a:ea typeface="Asap"/>
                <a:cs typeface="Asap"/>
                <a:sym typeface="Asap"/>
              </a:rPr>
              <a:t>Implement real-time data synchronization with universities and regularly update the database. Also, ensure there are clear communication channels with universities for timely updates.</a:t>
            </a:r>
          </a:p>
          <a:p>
            <a:pPr algn="l">
              <a:lnSpc>
                <a:spcPts val="3228"/>
              </a:lnSpc>
            </a:pPr>
          </a:p>
        </p:txBody>
      </p:sp>
      <p:sp>
        <p:nvSpPr>
          <p:cNvPr name="TextBox 4" id="4"/>
          <p:cNvSpPr txBox="true"/>
          <p:nvPr/>
        </p:nvSpPr>
        <p:spPr>
          <a:xfrm rot="0">
            <a:off x="1537362"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Data Inaccuracy from Universities</a:t>
            </a:r>
          </a:p>
        </p:txBody>
      </p:sp>
      <p:sp>
        <p:nvSpPr>
          <p:cNvPr name="TextBox 5" id="5"/>
          <p:cNvSpPr txBox="true"/>
          <p:nvPr/>
        </p:nvSpPr>
        <p:spPr>
          <a:xfrm rot="0">
            <a:off x="6345912" y="3092925"/>
            <a:ext cx="4808550" cy="533400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High volumes of traffic during admission periods could lead to system crashes or slow performance.</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Use scalable cloud infrastructure to handle peak loads and conduct load testing to ensure the platform can manage heavy traffic smoothly.</a:t>
            </a:r>
          </a:p>
          <a:p>
            <a:pPr algn="l">
              <a:lnSpc>
                <a:spcPts val="3228"/>
              </a:lnSpc>
            </a:pPr>
          </a:p>
        </p:txBody>
      </p:sp>
      <p:sp>
        <p:nvSpPr>
          <p:cNvPr name="TextBox 6" id="6"/>
          <p:cNvSpPr txBox="true"/>
          <p:nvPr/>
        </p:nvSpPr>
        <p:spPr>
          <a:xfrm rot="0">
            <a:off x="6345912"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System Overload During Peak Times</a:t>
            </a:r>
          </a:p>
        </p:txBody>
      </p:sp>
      <p:sp>
        <p:nvSpPr>
          <p:cNvPr name="TextBox 7" id="7"/>
          <p:cNvSpPr txBox="true"/>
          <p:nvPr/>
        </p:nvSpPr>
        <p:spPr>
          <a:xfrm rot="0">
            <a:off x="11942088" y="2683350"/>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Handling sensitive student data (grades, personal information) poses security risks.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 </a:t>
            </a:r>
            <a:r>
              <a:rPr lang="en-US" sz="2690">
                <a:solidFill>
                  <a:srgbClr val="FFFFFF"/>
                </a:solidFill>
                <a:latin typeface="Asap"/>
                <a:ea typeface="Asap"/>
                <a:cs typeface="Asap"/>
                <a:sym typeface="Asap"/>
              </a:rPr>
              <a:t>Implement strong encryption, secure authentication, and data privacy protocols (e.g., GDPR compliance). Regularly conduct security audits and use secure hosting services.</a:t>
            </a:r>
          </a:p>
          <a:p>
            <a:pPr algn="l">
              <a:lnSpc>
                <a:spcPts val="3228"/>
              </a:lnSpc>
            </a:pPr>
          </a:p>
        </p:txBody>
      </p:sp>
      <p:sp>
        <p:nvSpPr>
          <p:cNvPr name="TextBox 8" id="8"/>
          <p:cNvSpPr txBox="true"/>
          <p:nvPr/>
        </p:nvSpPr>
        <p:spPr>
          <a:xfrm rot="0">
            <a:off x="11942088"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Security and Data Privacy Concerns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362" y="2864556"/>
            <a:ext cx="4808550" cy="5743575"/>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Students and universities may be reluctant to adopt the new system due to familiarity with traditional methods.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Provide training sessions, tutorials, and a user-friendly interface to ease the transition. Offer support services and educational campaigns to demonstrate the benefits of the platform.</a:t>
            </a:r>
          </a:p>
          <a:p>
            <a:pPr algn="l">
              <a:lnSpc>
                <a:spcPts val="3228"/>
              </a:lnSpc>
            </a:pPr>
          </a:p>
        </p:txBody>
      </p:sp>
      <p:sp>
        <p:nvSpPr>
          <p:cNvPr name="TextBox 4" id="4"/>
          <p:cNvSpPr txBox="true"/>
          <p:nvPr/>
        </p:nvSpPr>
        <p:spPr>
          <a:xfrm rot="0">
            <a:off x="1537362"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User Adoption and Resistance to Change</a:t>
            </a:r>
          </a:p>
        </p:txBody>
      </p:sp>
      <p:sp>
        <p:nvSpPr>
          <p:cNvPr name="TextBox 5" id="5"/>
          <p:cNvSpPr txBox="true"/>
          <p:nvPr/>
        </p:nvSpPr>
        <p:spPr>
          <a:xfrm rot="0">
            <a:off x="6345912" y="2659768"/>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Unforeseen technical challenges or scope creep could lead to delays or cost overruns.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Use an agile development approach to prioritize essential features, regularly review progress, and manage the scope effectively. Have a contingency budget and timeline to accommodate unexpected issues.</a:t>
            </a:r>
          </a:p>
          <a:p>
            <a:pPr algn="l">
              <a:lnSpc>
                <a:spcPts val="3228"/>
              </a:lnSpc>
            </a:pPr>
          </a:p>
        </p:txBody>
      </p:sp>
      <p:sp>
        <p:nvSpPr>
          <p:cNvPr name="TextBox 6" id="6"/>
          <p:cNvSpPr txBox="true"/>
          <p:nvPr/>
        </p:nvSpPr>
        <p:spPr>
          <a:xfrm rot="0">
            <a:off x="6345912"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Budget and Time Constraints</a:t>
            </a:r>
          </a:p>
        </p:txBody>
      </p:sp>
      <p:sp>
        <p:nvSpPr>
          <p:cNvPr name="TextBox 7" id="7"/>
          <p:cNvSpPr txBox="true"/>
          <p:nvPr/>
        </p:nvSpPr>
        <p:spPr>
          <a:xfrm rot="0">
            <a:off x="11942088" y="2659768"/>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Difficulty in integrating the platform with various university systems for automated data retrieval.</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Plan for API development and ensure compatibility with multiple systems. Collaborate with universities' IT departments early on to align on technical requirements and integration methods.</a:t>
            </a:r>
          </a:p>
          <a:p>
            <a:pPr algn="l">
              <a:lnSpc>
                <a:spcPts val="3228"/>
              </a:lnSpc>
            </a:pPr>
          </a:p>
        </p:txBody>
      </p:sp>
      <p:sp>
        <p:nvSpPr>
          <p:cNvPr name="TextBox 8" id="8"/>
          <p:cNvSpPr txBox="true"/>
          <p:nvPr/>
        </p:nvSpPr>
        <p:spPr>
          <a:xfrm rot="0">
            <a:off x="11942088"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Technical Integration with University Systems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BENIFITS?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838233" y="747712"/>
            <a:ext cx="14611535" cy="8791575"/>
          </a:xfrm>
          <a:prstGeom prst="rect">
            <a:avLst/>
          </a:prstGeom>
        </p:spPr>
        <p:txBody>
          <a:bodyPr anchor="t" rtlCol="false" tIns="0" lIns="0" bIns="0" rIns="0">
            <a:spAutoFit/>
          </a:bodyPr>
          <a:lstStyle/>
          <a:p>
            <a:pPr algn="l">
              <a:lnSpc>
                <a:spcPts val="4799"/>
              </a:lnSpc>
            </a:pPr>
            <a:r>
              <a:rPr lang="en-US" sz="3999" u="sng" b="true">
                <a:solidFill>
                  <a:srgbClr val="FFFFFF"/>
                </a:solidFill>
                <a:latin typeface="Asap Bold"/>
                <a:ea typeface="Asap Bold"/>
                <a:cs typeface="Asap Bold"/>
                <a:sym typeface="Asap Bold"/>
              </a:rPr>
              <a:t>Streamlined Student Registration Process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Students can easily input the</a:t>
            </a:r>
            <a:r>
              <a:rPr lang="en-US" sz="3000">
                <a:solidFill>
                  <a:srgbClr val="FFFFFF"/>
                </a:solidFill>
                <a:latin typeface="Asap"/>
                <a:ea typeface="Asap"/>
                <a:cs typeface="Asap"/>
                <a:sym typeface="Asap"/>
              </a:rPr>
              <a:t>ir grades and receive instant faculty recommendations, reducing time spent on manual research.</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saves s</a:t>
            </a:r>
            <a:r>
              <a:rPr lang="en-US" sz="3000">
                <a:solidFill>
                  <a:srgbClr val="FFFFFF"/>
                </a:solidFill>
                <a:latin typeface="Asap"/>
                <a:ea typeface="Asap"/>
                <a:cs typeface="Asap"/>
                <a:sym typeface="Asap"/>
              </a:rPr>
              <a:t>tudents time and effort while making the entire application process more efficient.</a:t>
            </a:r>
          </a:p>
          <a:p>
            <a:pPr algn="l">
              <a:lnSpc>
                <a:spcPts val="4689"/>
              </a:lnSpc>
            </a:pPr>
          </a:p>
          <a:p>
            <a:pPr algn="l">
              <a:lnSpc>
                <a:spcPts val="4799"/>
              </a:lnSpc>
            </a:pPr>
            <a:r>
              <a:rPr lang="en-US" sz="3999" u="sng" b="true">
                <a:solidFill>
                  <a:srgbClr val="FFFFFF"/>
                </a:solidFill>
                <a:latin typeface="Asap Bold"/>
                <a:ea typeface="Asap Bold"/>
                <a:cs typeface="Asap Bold"/>
                <a:sym typeface="Asap Bold"/>
              </a:rPr>
              <a:t>Increased Accessibility to University Information</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A centralized platform provides up-to-date information on admission criteria for multiple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Students can make well-informed decisions about where to apply without having to visit multiple university websites or campuses.</a:t>
            </a:r>
          </a:p>
          <a:p>
            <a:pPr algn="l">
              <a:lnSpc>
                <a:spcPts val="3600"/>
              </a:lnSpc>
            </a:pPr>
          </a:p>
          <a:p>
            <a:pPr algn="l">
              <a:lnSpc>
                <a:spcPts val="4799"/>
              </a:lnSpc>
            </a:pPr>
            <a:r>
              <a:rPr lang="en-US" sz="3999" u="sng" b="true">
                <a:solidFill>
                  <a:srgbClr val="FFFFFF"/>
                </a:solidFill>
                <a:latin typeface="Asap Bold"/>
                <a:ea typeface="Asap Bold"/>
                <a:cs typeface="Asap Bold"/>
                <a:sym typeface="Asap Bold"/>
              </a:rPr>
              <a:t>Reduced Physical Overcrowding at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By offering a fully online registration and selection process, the need for in-person visits to universities is minimized.</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reduces long queues, relieves pressure on university staff, and enhances the overall student experience.</a:t>
            </a:r>
          </a:p>
          <a:p>
            <a:pPr algn="l">
              <a:lnSpc>
                <a:spcPts val="36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838233" y="814388"/>
            <a:ext cx="14611535" cy="8658225"/>
          </a:xfrm>
          <a:prstGeom prst="rect">
            <a:avLst/>
          </a:prstGeom>
        </p:spPr>
        <p:txBody>
          <a:bodyPr anchor="t" rtlCol="false" tIns="0" lIns="0" bIns="0" rIns="0">
            <a:spAutoFit/>
          </a:bodyPr>
          <a:lstStyle/>
          <a:p>
            <a:pPr algn="l">
              <a:lnSpc>
                <a:spcPts val="4799"/>
              </a:lnSpc>
            </a:pPr>
            <a:r>
              <a:rPr lang="en-US" sz="3999" u="sng" b="true">
                <a:solidFill>
                  <a:srgbClr val="FFFFFF"/>
                </a:solidFill>
                <a:latin typeface="Asap Bold"/>
                <a:ea typeface="Asap Bold"/>
                <a:cs typeface="Asap Bold"/>
                <a:sym typeface="Asap Bold"/>
              </a:rPr>
              <a:t>Improved Accuracy in Faculty Selection</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Automated match</a:t>
            </a:r>
            <a:r>
              <a:rPr lang="en-US" sz="3000">
                <a:solidFill>
                  <a:srgbClr val="FFFFFF"/>
                </a:solidFill>
                <a:latin typeface="Asap"/>
                <a:ea typeface="Asap"/>
                <a:cs typeface="Asap"/>
                <a:sym typeface="Asap"/>
              </a:rPr>
              <a:t>ing of grades with admission criteria reduces the likelihood of errors in faculty selection.</a:t>
            </a:r>
          </a:p>
          <a:p>
            <a:pPr algn="l" marL="647700" indent="-323850" lvl="1">
              <a:lnSpc>
                <a:spcPts val="3600"/>
              </a:lnSpc>
              <a:buFont typeface="Arial"/>
              <a:buChar char="•"/>
            </a:pPr>
            <a:r>
              <a:rPr lang="en-US" sz="3000">
                <a:solidFill>
                  <a:srgbClr val="FFFFFF"/>
                </a:solidFill>
                <a:latin typeface="Asap"/>
                <a:ea typeface="Asap"/>
                <a:cs typeface="Asap"/>
                <a:sym typeface="Asap"/>
              </a:rPr>
              <a:t>Benefit: S</a:t>
            </a:r>
            <a:r>
              <a:rPr lang="en-US" sz="3000">
                <a:solidFill>
                  <a:srgbClr val="FFFFFF"/>
                </a:solidFill>
                <a:latin typeface="Asap"/>
                <a:ea typeface="Asap"/>
                <a:cs typeface="Asap"/>
                <a:sym typeface="Asap"/>
              </a:rPr>
              <a:t>tudents avoid applying to faculties where they don’t meet the criteria, saving time and reducing frustration.</a:t>
            </a:r>
          </a:p>
          <a:p>
            <a:pPr algn="l">
              <a:lnSpc>
                <a:spcPts val="4799"/>
              </a:lnSpc>
            </a:pPr>
            <a:r>
              <a:rPr lang="en-US" sz="3999" u="sng" b="true">
                <a:solidFill>
                  <a:srgbClr val="FFFFFF"/>
                </a:solidFill>
                <a:latin typeface="Asap Bold"/>
                <a:ea typeface="Asap Bold"/>
                <a:cs typeface="Asap Bold"/>
                <a:sym typeface="Asap Bold"/>
              </a:rPr>
              <a:t>E</a:t>
            </a:r>
            <a:r>
              <a:rPr lang="en-US" sz="3999" u="sng" b="true">
                <a:solidFill>
                  <a:srgbClr val="FFFFFF"/>
                </a:solidFill>
                <a:latin typeface="Asap Bold"/>
                <a:ea typeface="Asap Bold"/>
                <a:cs typeface="Asap Bold"/>
                <a:sym typeface="Asap Bold"/>
              </a:rPr>
              <a:t>nhanced Decision-Making for Students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With personalized recommendations and accurate, real-time data, students are empowered to make informed decisions about their academic future.</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increases the likelihood of students being admitted to faculties where they are most likely to succeed.</a:t>
            </a:r>
          </a:p>
          <a:p>
            <a:pPr algn="l">
              <a:lnSpc>
                <a:spcPts val="3600"/>
              </a:lnSpc>
            </a:pPr>
          </a:p>
          <a:p>
            <a:pPr algn="l">
              <a:lnSpc>
                <a:spcPts val="4799"/>
              </a:lnSpc>
            </a:pPr>
            <a:r>
              <a:rPr lang="en-US" sz="3999" u="sng" b="true">
                <a:solidFill>
                  <a:srgbClr val="FFFFFF"/>
                </a:solidFill>
                <a:latin typeface="Asap Bold"/>
                <a:ea typeface="Asap Bold"/>
                <a:cs typeface="Asap Bold"/>
                <a:sym typeface="Asap Bold"/>
              </a:rPr>
              <a:t>Increased Efficiency for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Universities can manage registrations and applications more efficiently, reducing administrative burdens.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leads to fewer delays and errors in processing applications, improving overall operations during peak admission periods.</a:t>
            </a:r>
          </a:p>
          <a:p>
            <a:pPr algn="l">
              <a:lnSpc>
                <a:spcPts val="3600"/>
              </a:lnSpc>
            </a:pPr>
          </a:p>
          <a:p>
            <a:pPr algn="l">
              <a:lnSpc>
                <a:spcPts val="36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386262"/>
            <a:ext cx="14754150" cy="1514475"/>
          </a:xfrm>
          <a:prstGeom prst="rect">
            <a:avLst/>
          </a:prstGeom>
        </p:spPr>
        <p:txBody>
          <a:bodyPr anchor="t" rtlCol="false" tIns="0" lIns="0" bIns="0" rIns="0">
            <a:spAutoFit/>
          </a:bodyPr>
          <a:lstStyle/>
          <a:p>
            <a:pPr algn="ctr">
              <a:lnSpc>
                <a:spcPts val="11999"/>
              </a:lnSpc>
            </a:pPr>
            <a:r>
              <a:rPr lang="en-US" b="true" sz="9999">
                <a:solidFill>
                  <a:srgbClr val="000000"/>
                </a:solidFill>
                <a:latin typeface="Noto Sans JP Bold"/>
                <a:ea typeface="Noto Sans JP Bold"/>
                <a:cs typeface="Noto Sans JP Bold"/>
                <a:sym typeface="Noto Sans JP Bold"/>
              </a:rPr>
              <a:t>Lets Talk Business!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Customer Segments</a:t>
            </a:r>
          </a:p>
        </p:txBody>
      </p:sp>
      <p:sp>
        <p:nvSpPr>
          <p:cNvPr name="TextBox 4" id="4"/>
          <p:cNvSpPr txBox="true"/>
          <p:nvPr/>
        </p:nvSpPr>
        <p:spPr>
          <a:xfrm rot="0">
            <a:off x="1536175" y="3305175"/>
            <a:ext cx="19818514" cy="3667125"/>
          </a:xfrm>
          <a:prstGeom prst="rect">
            <a:avLst/>
          </a:prstGeom>
        </p:spPr>
        <p:txBody>
          <a:bodyPr anchor="t" rtlCol="false" tIns="0" lIns="0" bIns="0" rIns="0">
            <a:spAutoFit/>
          </a:bodyPr>
          <a:lstStyle/>
          <a:p>
            <a:pPr algn="l">
              <a:lnSpc>
                <a:spcPts val="4800"/>
              </a:lnSpc>
            </a:pPr>
            <a:r>
              <a:rPr lang="en-US" sz="4000" u="sng" b="true">
                <a:solidFill>
                  <a:srgbClr val="FFFFFF"/>
                </a:solidFill>
                <a:latin typeface="Asap Bold"/>
                <a:ea typeface="Asap Bold"/>
                <a:cs typeface="Asap Bold"/>
                <a:sym typeface="Asap Bold"/>
              </a:rPr>
              <a:t>Primary Users:</a:t>
            </a:r>
          </a:p>
          <a:p>
            <a:pPr algn="l" marL="863601" indent="-431801" lvl="1">
              <a:lnSpc>
                <a:spcPts val="4800"/>
              </a:lnSpc>
              <a:buFont typeface="Arial"/>
              <a:buChar char="•"/>
            </a:pPr>
            <a:r>
              <a:rPr lang="en-US" sz="4000">
                <a:solidFill>
                  <a:srgbClr val="FFFFFF"/>
                </a:solidFill>
                <a:latin typeface="Asap"/>
                <a:ea typeface="Asap"/>
                <a:cs typeface="Asap"/>
                <a:sym typeface="Asap"/>
              </a:rPr>
              <a:t>High School Graduates </a:t>
            </a:r>
          </a:p>
          <a:p>
            <a:pPr algn="l" marL="863601" indent="-431801" lvl="1">
              <a:lnSpc>
                <a:spcPts val="4800"/>
              </a:lnSpc>
              <a:buFont typeface="Arial"/>
              <a:buChar char="•"/>
            </a:pPr>
            <a:r>
              <a:rPr lang="en-US" sz="4000">
                <a:solidFill>
                  <a:srgbClr val="FFFFFF"/>
                </a:solidFill>
                <a:latin typeface="Asap"/>
                <a:ea typeface="Asap"/>
                <a:cs typeface="Asap"/>
                <a:sym typeface="Asap"/>
              </a:rPr>
              <a:t>Students Seeking University Admission </a:t>
            </a:r>
          </a:p>
          <a:p>
            <a:pPr algn="l">
              <a:lnSpc>
                <a:spcPts val="4800"/>
              </a:lnSpc>
            </a:pPr>
            <a:r>
              <a:rPr lang="en-US" sz="4000" u="sng" b="true">
                <a:solidFill>
                  <a:srgbClr val="FFFFFF"/>
                </a:solidFill>
                <a:latin typeface="Asap Bold"/>
                <a:ea typeface="Asap Bold"/>
                <a:cs typeface="Asap Bold"/>
                <a:sym typeface="Asap Bold"/>
              </a:rPr>
              <a:t>Secondary Users:</a:t>
            </a:r>
          </a:p>
          <a:p>
            <a:pPr algn="l" marL="863601" indent="-431801" lvl="1">
              <a:lnSpc>
                <a:spcPts val="4800"/>
              </a:lnSpc>
              <a:buFont typeface="Arial"/>
              <a:buChar char="•"/>
            </a:pPr>
            <a:r>
              <a:rPr lang="en-US" sz="4000">
                <a:solidFill>
                  <a:srgbClr val="FFFFFF"/>
                </a:solidFill>
                <a:latin typeface="Asap"/>
                <a:ea typeface="Asap"/>
                <a:cs typeface="Asap"/>
                <a:sym typeface="Asap"/>
              </a:rPr>
              <a:t>Educational Institutions (Private Universities, ETC...)</a:t>
            </a:r>
          </a:p>
          <a:p>
            <a:pPr algn="l">
              <a:lnSpc>
                <a:spcPts val="4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79200"/>
            <a:ext cx="6850502" cy="8527008"/>
          </a:xfrm>
          <a:custGeom>
            <a:avLst/>
            <a:gdLst/>
            <a:ahLst/>
            <a:cxnLst/>
            <a:rect r="r" b="b" t="t" l="l"/>
            <a:pathLst>
              <a:path h="8527008" w="6850502">
                <a:moveTo>
                  <a:pt x="0" y="0"/>
                </a:moveTo>
                <a:lnTo>
                  <a:pt x="6850502" y="0"/>
                </a:lnTo>
                <a:lnTo>
                  <a:pt x="6850502" y="8527008"/>
                </a:lnTo>
                <a:lnTo>
                  <a:pt x="0" y="8527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4732225"/>
            <a:ext cx="8801550" cy="1181100"/>
          </a:xfrm>
          <a:prstGeom prst="rect">
            <a:avLst/>
          </a:prstGeom>
        </p:spPr>
        <p:txBody>
          <a:bodyPr anchor="t" rtlCol="false" tIns="0" lIns="0" bIns="0" rIns="0">
            <a:spAutoFit/>
          </a:bodyPr>
          <a:lstStyle/>
          <a:p>
            <a:pPr algn="r">
              <a:lnSpc>
                <a:spcPts val="9360"/>
              </a:lnSpc>
            </a:pPr>
            <a:r>
              <a:rPr lang="en-US" b="true" sz="7800">
                <a:solidFill>
                  <a:srgbClr val="FFFFFF"/>
                </a:solidFill>
                <a:latin typeface="Noto Sans JP Bold"/>
                <a:ea typeface="Noto Sans JP Bold"/>
                <a:cs typeface="Noto Sans JP Bold"/>
                <a:sym typeface="Noto Sans JP Bold"/>
              </a:rPr>
              <a:t>Grade Bridge</a:t>
            </a:r>
          </a:p>
        </p:txBody>
      </p:sp>
      <p:sp>
        <p:nvSpPr>
          <p:cNvPr name="TextBox 4" id="4"/>
          <p:cNvSpPr txBox="true"/>
          <p:nvPr/>
        </p:nvSpPr>
        <p:spPr>
          <a:xfrm rot="0">
            <a:off x="1536175" y="6160550"/>
            <a:ext cx="8801550" cy="466725"/>
          </a:xfrm>
          <a:prstGeom prst="rect">
            <a:avLst/>
          </a:prstGeom>
        </p:spPr>
        <p:txBody>
          <a:bodyPr anchor="t" rtlCol="false" tIns="0" lIns="0" bIns="0" rIns="0">
            <a:spAutoFit/>
          </a:bodyPr>
          <a:lstStyle/>
          <a:p>
            <a:pPr algn="r">
              <a:lnSpc>
                <a:spcPts val="3600"/>
              </a:lnSpc>
            </a:pPr>
            <a:r>
              <a:rPr lang="en-US" sz="3000">
                <a:solidFill>
                  <a:srgbClr val="FFFFFF"/>
                </a:solidFill>
                <a:latin typeface="Asap"/>
                <a:ea typeface="Asap"/>
                <a:cs typeface="Asap"/>
                <a:sym typeface="Asap"/>
              </a:rPr>
              <a:t>Bridging Your Grades To Your Dream College</a:t>
            </a:r>
          </a:p>
        </p:txBody>
      </p:sp>
      <p:sp>
        <p:nvSpPr>
          <p:cNvPr name="Freeform 5" id="5"/>
          <p:cNvSpPr/>
          <p:nvPr/>
        </p:nvSpPr>
        <p:spPr>
          <a:xfrm flipH="false" flipV="false" rot="0">
            <a:off x="11989000" y="4780800"/>
            <a:ext cx="6298900" cy="5506200"/>
          </a:xfrm>
          <a:custGeom>
            <a:avLst/>
            <a:gdLst/>
            <a:ahLst/>
            <a:cxnLst/>
            <a:rect r="r" b="b" t="t" l="l"/>
            <a:pathLst>
              <a:path h="5506200" w="6298900">
                <a:moveTo>
                  <a:pt x="0" y="0"/>
                </a:moveTo>
                <a:lnTo>
                  <a:pt x="6298900" y="0"/>
                </a:lnTo>
                <a:lnTo>
                  <a:pt x="6298900" y="5506200"/>
                </a:lnTo>
                <a:lnTo>
                  <a:pt x="0" y="5506200"/>
                </a:lnTo>
                <a:lnTo>
                  <a:pt x="0" y="0"/>
                </a:lnTo>
                <a:close/>
              </a:path>
            </a:pathLst>
          </a:custGeom>
          <a:blipFill>
            <a:blip r:embed="rId5"/>
            <a:stretch>
              <a:fillRect l="-15146" t="0" r="-15146" b="0"/>
            </a:stretch>
          </a:blipFill>
        </p:spPr>
      </p:sp>
      <p:sp>
        <p:nvSpPr>
          <p:cNvPr name="Freeform 6" id="6"/>
          <p:cNvSpPr/>
          <p:nvPr/>
        </p:nvSpPr>
        <p:spPr>
          <a:xfrm flipH="false" flipV="false" rot="0">
            <a:off x="11989000" y="-5250"/>
            <a:ext cx="6298800" cy="4689000"/>
          </a:xfrm>
          <a:custGeom>
            <a:avLst/>
            <a:gdLst/>
            <a:ahLst/>
            <a:cxnLst/>
            <a:rect r="r" b="b" t="t" l="l"/>
            <a:pathLst>
              <a:path h="4689000" w="6298800">
                <a:moveTo>
                  <a:pt x="0" y="0"/>
                </a:moveTo>
                <a:lnTo>
                  <a:pt x="6298800" y="0"/>
                </a:lnTo>
                <a:lnTo>
                  <a:pt x="6298800" y="4689000"/>
                </a:lnTo>
                <a:lnTo>
                  <a:pt x="0" y="4689000"/>
                </a:lnTo>
                <a:lnTo>
                  <a:pt x="0" y="0"/>
                </a:lnTo>
                <a:close/>
              </a:path>
            </a:pathLst>
          </a:custGeom>
          <a:blipFill>
            <a:blip r:embed="rId6"/>
            <a:stretch>
              <a:fillRect l="-29405" t="0" r="-29405" b="0"/>
            </a:stretch>
          </a:blipFill>
        </p:spPr>
      </p:sp>
      <p:grpSp>
        <p:nvGrpSpPr>
          <p:cNvPr name="Group 7" id="7"/>
          <p:cNvGrpSpPr/>
          <p:nvPr/>
        </p:nvGrpSpPr>
        <p:grpSpPr>
          <a:xfrm rot="0">
            <a:off x="10185858" y="8478772"/>
            <a:ext cx="3643800" cy="3643800"/>
            <a:chOff x="0" y="0"/>
            <a:chExt cx="4858400" cy="4858400"/>
          </a:xfrm>
        </p:grpSpPr>
        <p:sp>
          <p:nvSpPr>
            <p:cNvPr name="Freeform 8" id="8"/>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FFFFFF"/>
            </a:solidFill>
          </p:spPr>
        </p:sp>
      </p:grpSp>
      <p:grpSp>
        <p:nvGrpSpPr>
          <p:cNvPr name="Group 9" id="9"/>
          <p:cNvGrpSpPr/>
          <p:nvPr/>
        </p:nvGrpSpPr>
        <p:grpSpPr>
          <a:xfrm rot="5400000">
            <a:off x="10162968" y="520498"/>
            <a:ext cx="3643800" cy="3643800"/>
            <a:chOff x="0" y="0"/>
            <a:chExt cx="4858400" cy="4858400"/>
          </a:xfrm>
        </p:grpSpPr>
        <p:sp>
          <p:nvSpPr>
            <p:cNvPr name="Freeform 10" id="10"/>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Value proposition</a:t>
            </a:r>
          </a:p>
        </p:txBody>
      </p:sp>
      <p:sp>
        <p:nvSpPr>
          <p:cNvPr name="TextBox 4" id="4"/>
          <p:cNvSpPr txBox="true"/>
          <p:nvPr/>
        </p:nvSpPr>
        <p:spPr>
          <a:xfrm rot="0">
            <a:off x="1536175" y="2743200"/>
            <a:ext cx="15723125" cy="4800600"/>
          </a:xfrm>
          <a:prstGeom prst="rect">
            <a:avLst/>
          </a:prstGeom>
        </p:spPr>
        <p:txBody>
          <a:bodyPr anchor="t" rtlCol="false" tIns="0" lIns="0" bIns="0" rIns="0">
            <a:spAutoFit/>
          </a:bodyPr>
          <a:lstStyle/>
          <a:p>
            <a:pPr algn="l" marL="863599" indent="-431800" lvl="1">
              <a:lnSpc>
                <a:spcPts val="4799"/>
              </a:lnSpc>
              <a:buFont typeface="Arial"/>
              <a:buChar char="•"/>
            </a:pPr>
            <a:r>
              <a:rPr lang="en-US" sz="3999">
                <a:solidFill>
                  <a:srgbClr val="FFFFFF"/>
                </a:solidFill>
                <a:latin typeface="Asap"/>
                <a:ea typeface="Asap"/>
                <a:cs typeface="Asap"/>
                <a:sym typeface="Asap"/>
              </a:rPr>
              <a:t>Simplifies the process of faculty selection by providing tailored faculty recommendations based on student grades.</a:t>
            </a:r>
          </a:p>
          <a:p>
            <a:pPr algn="l" marL="863599" indent="-431800" lvl="1">
              <a:lnSpc>
                <a:spcPts val="4799"/>
              </a:lnSpc>
              <a:buFont typeface="Arial"/>
              <a:buChar char="•"/>
            </a:pPr>
            <a:r>
              <a:rPr lang="en-US" sz="3999">
                <a:solidFill>
                  <a:srgbClr val="FFFFFF"/>
                </a:solidFill>
                <a:latin typeface="Asap"/>
                <a:ea typeface="Asap"/>
                <a:cs typeface="Asap"/>
                <a:sym typeface="Asap"/>
              </a:rPr>
              <a:t>Reduces the manual effort and complexity involved in applying to universities.</a:t>
            </a:r>
          </a:p>
          <a:p>
            <a:pPr algn="l" marL="863599" indent="-431800" lvl="1">
              <a:lnSpc>
                <a:spcPts val="4799"/>
              </a:lnSpc>
              <a:buFont typeface="Arial"/>
              <a:buChar char="•"/>
            </a:pPr>
            <a:r>
              <a:rPr lang="en-US" sz="3999">
                <a:solidFill>
                  <a:srgbClr val="FFFFFF"/>
                </a:solidFill>
                <a:latin typeface="Asap"/>
                <a:ea typeface="Asap"/>
                <a:cs typeface="Asap"/>
                <a:sym typeface="Asap"/>
              </a:rPr>
              <a:t>Offers students a user-friendly, accessible, and efficient platform for making critical educational decisions.</a:t>
            </a:r>
          </a:p>
          <a:p>
            <a:pPr algn="l" marL="863599" indent="-431800" lvl="1">
              <a:lnSpc>
                <a:spcPts val="4799"/>
              </a:lnSpc>
              <a:buFont typeface="Arial"/>
              <a:buChar char="•"/>
            </a:pPr>
            <a:r>
              <a:rPr lang="en-US" sz="3999">
                <a:solidFill>
                  <a:srgbClr val="FFFFFF"/>
                </a:solidFill>
                <a:latin typeface="Asap"/>
                <a:ea typeface="Asap"/>
                <a:cs typeface="Asap"/>
                <a:sym typeface="Asap"/>
              </a:rPr>
              <a:t>Provides universities with potential students who are a good match for their programs, facilitating easier admissions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Channels</a:t>
            </a:r>
          </a:p>
        </p:txBody>
      </p:sp>
      <p:sp>
        <p:nvSpPr>
          <p:cNvPr name="TextBox 4" id="4"/>
          <p:cNvSpPr txBox="true"/>
          <p:nvPr/>
        </p:nvSpPr>
        <p:spPr>
          <a:xfrm rot="0">
            <a:off x="1536175" y="3587709"/>
            <a:ext cx="16206058" cy="3102056"/>
          </a:xfrm>
          <a:prstGeom prst="rect">
            <a:avLst/>
          </a:prstGeom>
        </p:spPr>
        <p:txBody>
          <a:bodyPr anchor="t" rtlCol="false" tIns="0" lIns="0" bIns="0" rIns="0">
            <a:spAutoFit/>
          </a:bodyPr>
          <a:lstStyle/>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Website:</a:t>
            </a:r>
            <a:r>
              <a:rPr lang="en-US" sz="4122">
                <a:solidFill>
                  <a:srgbClr val="FFFFFF"/>
                </a:solidFill>
                <a:latin typeface="Asap"/>
                <a:ea typeface="Asap"/>
                <a:cs typeface="Asap"/>
                <a:sym typeface="Asap"/>
              </a:rPr>
              <a:t> Primary platform for accessing the Grade Bridge service.</a:t>
            </a:r>
          </a:p>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Social Media:</a:t>
            </a:r>
            <a:r>
              <a:rPr lang="en-US" sz="4122">
                <a:solidFill>
                  <a:srgbClr val="FFFFFF"/>
                </a:solidFill>
                <a:latin typeface="Asap"/>
                <a:ea typeface="Asap"/>
                <a:cs typeface="Asap"/>
                <a:sym typeface="Asap"/>
              </a:rPr>
              <a:t> Engaging students through platforms such as Instagram, Facebook, and Twitter to raise awareness.</a:t>
            </a:r>
          </a:p>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University Fairs:</a:t>
            </a:r>
            <a:r>
              <a:rPr lang="en-US" sz="4122">
                <a:solidFill>
                  <a:srgbClr val="FFFFFF"/>
                </a:solidFill>
                <a:latin typeface="Asap"/>
                <a:ea typeface="Asap"/>
                <a:cs typeface="Asap"/>
                <a:sym typeface="Asap"/>
              </a:rPr>
              <a:t> Physical or virtual participation in student counseling events and university fairs to reach potential users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Customer Relationships</a:t>
            </a:r>
          </a:p>
        </p:txBody>
      </p:sp>
      <p:sp>
        <p:nvSpPr>
          <p:cNvPr name="TextBox 4" id="4"/>
          <p:cNvSpPr txBox="true"/>
          <p:nvPr/>
        </p:nvSpPr>
        <p:spPr>
          <a:xfrm rot="0">
            <a:off x="1536175" y="2967037"/>
            <a:ext cx="16206058" cy="4343400"/>
          </a:xfrm>
          <a:prstGeom prst="rect">
            <a:avLst/>
          </a:prstGeom>
        </p:spPr>
        <p:txBody>
          <a:bodyPr anchor="t" rtlCol="false" tIns="0" lIns="0" bIns="0" rIns="0">
            <a:spAutoFit/>
          </a:bodyPr>
          <a:lstStyle/>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Self-service:</a:t>
            </a:r>
            <a:r>
              <a:rPr lang="en-US" sz="4122">
                <a:solidFill>
                  <a:srgbClr val="FFFFFF"/>
                </a:solidFill>
                <a:latin typeface="Asap"/>
                <a:ea typeface="Asap"/>
                <a:cs typeface="Asap"/>
                <a:sym typeface="Asap"/>
              </a:rPr>
              <a:t> The platform allows students to independently input their grades and receive faculty recommendations.</a:t>
            </a:r>
          </a:p>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Support Services:</a:t>
            </a:r>
            <a:r>
              <a:rPr lang="en-US" sz="4122">
                <a:solidFill>
                  <a:srgbClr val="FFFFFF"/>
                </a:solidFill>
                <a:latin typeface="Asap"/>
                <a:ea typeface="Asap"/>
                <a:cs typeface="Asap"/>
                <a:sym typeface="Asap"/>
              </a:rPr>
              <a:t> Offering customer support through live chat, email, and help center to resolve user queries and issues.</a:t>
            </a:r>
          </a:p>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Community Engagement:</a:t>
            </a:r>
            <a:r>
              <a:rPr lang="en-US" sz="4122">
                <a:solidFill>
                  <a:srgbClr val="FFFFFF"/>
                </a:solidFill>
                <a:latin typeface="Asap"/>
                <a:ea typeface="Asap"/>
                <a:cs typeface="Asap"/>
                <a:sym typeface="Asap"/>
              </a:rPr>
              <a:t> Building an online community through forums and social media to encourage peer-to- peer support among students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Revenue Streams</a:t>
            </a:r>
          </a:p>
        </p:txBody>
      </p:sp>
      <p:sp>
        <p:nvSpPr>
          <p:cNvPr name="TextBox 4" id="4"/>
          <p:cNvSpPr txBox="true"/>
          <p:nvPr/>
        </p:nvSpPr>
        <p:spPr>
          <a:xfrm rot="0">
            <a:off x="1536175" y="2619375"/>
            <a:ext cx="14763577" cy="5038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Asap"/>
                <a:ea typeface="Asap"/>
                <a:cs typeface="Asap"/>
                <a:sym typeface="Asap"/>
              </a:rPr>
              <a:t>Costs associated with web hosting, software development, and platform maintenance.</a:t>
            </a:r>
          </a:p>
          <a:p>
            <a:pPr algn="l" marL="647700" indent="-323850" lvl="1">
              <a:lnSpc>
                <a:spcPts val="3600"/>
              </a:lnSpc>
              <a:buFont typeface="Arial"/>
              <a:buChar char="•"/>
            </a:pPr>
            <a:r>
              <a:rPr lang="en-US" sz="3000">
                <a:solidFill>
                  <a:srgbClr val="FFFFFF"/>
                </a:solidFill>
                <a:latin typeface="Asap"/>
                <a:ea typeface="Asap"/>
                <a:cs typeface="Asap"/>
                <a:sym typeface="Asap"/>
              </a:rPr>
              <a:t>Marketing expenses for user acquisition campaigns and university partnerships.</a:t>
            </a:r>
          </a:p>
          <a:p>
            <a:pPr algn="l" marL="647700" indent="-323850" lvl="1">
              <a:lnSpc>
                <a:spcPts val="3600"/>
              </a:lnSpc>
              <a:buFont typeface="Arial"/>
              <a:buChar char="•"/>
            </a:pPr>
            <a:r>
              <a:rPr lang="en-US" sz="3000">
                <a:solidFill>
                  <a:srgbClr val="FFFFFF"/>
                </a:solidFill>
                <a:latin typeface="Asap"/>
                <a:ea typeface="Asap"/>
                <a:cs typeface="Asap"/>
                <a:sym typeface="Asap"/>
              </a:rPr>
              <a:t>Data acquisition costs for maintaining accurate and updated faculty and admission criteria information.</a:t>
            </a:r>
          </a:p>
          <a:p>
            <a:pPr algn="l" marL="647700" indent="-323850" lvl="1">
              <a:lnSpc>
                <a:spcPts val="3600"/>
              </a:lnSpc>
              <a:buFont typeface="Arial"/>
              <a:buChar char="•"/>
            </a:pPr>
            <a:r>
              <a:rPr lang="en-US" sz="3000">
                <a:solidFill>
                  <a:srgbClr val="FFFFFF"/>
                </a:solidFill>
                <a:latin typeface="Asap"/>
                <a:ea typeface="Asap"/>
                <a:cs typeface="Asap"/>
                <a:sym typeface="Asap"/>
              </a:rPr>
              <a:t>Salaries for the development, marketing, and support teams.</a:t>
            </a:r>
          </a:p>
          <a:p>
            <a:pPr algn="l" marL="647700" indent="-323850" lvl="1">
              <a:lnSpc>
                <a:spcPts val="3600"/>
              </a:lnSpc>
              <a:buFont typeface="Arial"/>
              <a:buChar char="•"/>
            </a:pPr>
            <a:r>
              <a:rPr lang="en-US" sz="3000">
                <a:solidFill>
                  <a:srgbClr val="FFFFFF"/>
                </a:solidFill>
                <a:latin typeface="Asap"/>
                <a:ea typeface="Asap"/>
                <a:cs typeface="Asap"/>
                <a:sym typeface="Asap"/>
              </a:rPr>
              <a:t>Freemium model: Core features of the platform are offered for free to all students, while premium features such as personalized counseling, detailed faculty comparisons, and career advice are offered for a fee.</a:t>
            </a:r>
          </a:p>
          <a:p>
            <a:pPr algn="l" marL="647700" indent="-323850" lvl="1">
              <a:lnSpc>
                <a:spcPts val="3600"/>
              </a:lnSpc>
              <a:buFont typeface="Arial"/>
              <a:buChar char="•"/>
            </a:pPr>
            <a:r>
              <a:rPr lang="en-US" sz="3000">
                <a:solidFill>
                  <a:srgbClr val="FFFFFF"/>
                </a:solidFill>
                <a:latin typeface="Asap"/>
                <a:ea typeface="Asap"/>
                <a:cs typeface="Asap"/>
                <a:sym typeface="Asap"/>
              </a:rPr>
              <a:t>Advertisements: Monetization through relevant ads from educational institutions, private universities, and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Resources</a:t>
            </a:r>
          </a:p>
        </p:txBody>
      </p:sp>
      <p:sp>
        <p:nvSpPr>
          <p:cNvPr name="TextBox 4" id="4"/>
          <p:cNvSpPr txBox="true"/>
          <p:nvPr/>
        </p:nvSpPr>
        <p:spPr>
          <a:xfrm rot="0">
            <a:off x="1536175" y="2615709"/>
            <a:ext cx="13768136" cy="5046057"/>
          </a:xfrm>
          <a:prstGeom prst="rect">
            <a:avLst/>
          </a:prstGeom>
        </p:spPr>
        <p:txBody>
          <a:bodyPr anchor="t" rtlCol="false" tIns="0" lIns="0" bIns="0" rIns="0">
            <a:spAutoFit/>
          </a:bodyPr>
          <a:lstStyle/>
          <a:p>
            <a:pPr algn="l" marL="805371" indent="-402685" lvl="1">
              <a:lnSpc>
                <a:spcPts val="4476"/>
              </a:lnSpc>
              <a:buFont typeface="Arial"/>
              <a:buChar char="•"/>
            </a:pPr>
            <a:r>
              <a:rPr lang="en-US" sz="3730">
                <a:solidFill>
                  <a:srgbClr val="FFFFFF"/>
                </a:solidFill>
                <a:latin typeface="Asap"/>
                <a:ea typeface="Asap"/>
                <a:cs typeface="Asap"/>
                <a:sym typeface="Asap"/>
              </a:rPr>
              <a:t>Skilled development team to manage the technical aspects of the platform.</a:t>
            </a:r>
          </a:p>
          <a:p>
            <a:pPr algn="l" marL="805371" indent="-402685" lvl="1">
              <a:lnSpc>
                <a:spcPts val="4476"/>
              </a:lnSpc>
              <a:buFont typeface="Arial"/>
              <a:buChar char="•"/>
            </a:pPr>
            <a:r>
              <a:rPr lang="en-US" sz="3730">
                <a:solidFill>
                  <a:srgbClr val="FFFFFF"/>
                </a:solidFill>
                <a:latin typeface="Asap"/>
                <a:ea typeface="Asap"/>
                <a:cs typeface="Asap"/>
                <a:sym typeface="Asap"/>
              </a:rPr>
              <a:t>Access to up-to-date data on faculties, admission criteria, and grading systems.</a:t>
            </a:r>
          </a:p>
          <a:p>
            <a:pPr algn="l" marL="805371" indent="-402685" lvl="1">
              <a:lnSpc>
                <a:spcPts val="4476"/>
              </a:lnSpc>
              <a:buFont typeface="Arial"/>
              <a:buChar char="•"/>
            </a:pPr>
            <a:r>
              <a:rPr lang="en-US" sz="3730">
                <a:solidFill>
                  <a:srgbClr val="FFFFFF"/>
                </a:solidFill>
                <a:latin typeface="Asap"/>
                <a:ea typeface="Asap"/>
                <a:cs typeface="Asap"/>
                <a:sym typeface="Asap"/>
              </a:rPr>
              <a:t>Strong partnerships with universities</a:t>
            </a:r>
          </a:p>
          <a:p>
            <a:pPr algn="l" marL="805371" indent="-402685" lvl="1">
              <a:lnSpc>
                <a:spcPts val="4476"/>
              </a:lnSpc>
              <a:buFont typeface="Arial"/>
              <a:buChar char="•"/>
            </a:pPr>
            <a:r>
              <a:rPr lang="en-US" sz="3730">
                <a:solidFill>
                  <a:srgbClr val="FFFFFF"/>
                </a:solidFill>
                <a:latin typeface="Asap"/>
                <a:ea typeface="Asap"/>
                <a:cs typeface="Asap"/>
                <a:sym typeface="Asap"/>
              </a:rPr>
              <a:t>and educational organizations to provide verified data and increase user trust.</a:t>
            </a:r>
          </a:p>
          <a:p>
            <a:pPr algn="l" marL="805371" indent="-402685" lvl="1">
              <a:lnSpc>
                <a:spcPts val="4476"/>
              </a:lnSpc>
              <a:buFont typeface="Arial"/>
              <a:buChar char="•"/>
            </a:pPr>
            <a:r>
              <a:rPr lang="en-US" sz="3730">
                <a:solidFill>
                  <a:srgbClr val="FFFFFF"/>
                </a:solidFill>
                <a:latin typeface="Asap"/>
                <a:ea typeface="Asap"/>
                <a:cs typeface="Asap"/>
                <a:sym typeface="Asap"/>
              </a:rPr>
              <a:t>Marketing and sales teams to handle promotions and collaborations with institutions.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Activities</a:t>
            </a:r>
          </a:p>
        </p:txBody>
      </p:sp>
      <p:sp>
        <p:nvSpPr>
          <p:cNvPr name="TextBox 4" id="4"/>
          <p:cNvSpPr txBox="true"/>
          <p:nvPr/>
        </p:nvSpPr>
        <p:spPr>
          <a:xfrm rot="0">
            <a:off x="1536175" y="2695575"/>
            <a:ext cx="14700291" cy="4886325"/>
          </a:xfrm>
          <a:prstGeom prst="rect">
            <a:avLst/>
          </a:prstGeom>
        </p:spPr>
        <p:txBody>
          <a:bodyPr anchor="t" rtlCol="false" tIns="0" lIns="0" bIns="0" rIns="0">
            <a:spAutoFit/>
          </a:bodyPr>
          <a:lstStyle/>
          <a:p>
            <a:pPr algn="l" marL="863601" indent="-431801" lvl="1">
              <a:lnSpc>
                <a:spcPts val="4800"/>
              </a:lnSpc>
              <a:buFont typeface="Arial"/>
              <a:buChar char="•"/>
            </a:pPr>
            <a:r>
              <a:rPr lang="en-US" sz="4000">
                <a:solidFill>
                  <a:srgbClr val="FFFFFF"/>
                </a:solidFill>
                <a:latin typeface="Asap"/>
                <a:ea typeface="Asap"/>
                <a:cs typeface="Asap"/>
                <a:sym typeface="Asap"/>
              </a:rPr>
              <a:t>Development and maintenance of the Grade Bridge platform, ensuring its functionality and scalability.</a:t>
            </a:r>
          </a:p>
          <a:p>
            <a:pPr algn="l" marL="863601" indent="-431801" lvl="1">
              <a:lnSpc>
                <a:spcPts val="4800"/>
              </a:lnSpc>
              <a:buFont typeface="Arial"/>
              <a:buChar char="•"/>
            </a:pPr>
            <a:r>
              <a:rPr lang="en-US" sz="4000">
                <a:solidFill>
                  <a:srgbClr val="FFFFFF"/>
                </a:solidFill>
                <a:latin typeface="Asap"/>
                <a:ea typeface="Asap"/>
                <a:cs typeface="Asap"/>
                <a:sym typeface="Asap"/>
              </a:rPr>
              <a:t>Continuous updating of faculty data and eligibility criteria to ensure accuracy.</a:t>
            </a:r>
          </a:p>
          <a:p>
            <a:pPr algn="l" marL="863601" indent="-431801" lvl="1">
              <a:lnSpc>
                <a:spcPts val="4800"/>
              </a:lnSpc>
              <a:buFont typeface="Arial"/>
              <a:buChar char="•"/>
            </a:pPr>
            <a:r>
              <a:rPr lang="en-US" sz="4000">
                <a:solidFill>
                  <a:srgbClr val="FFFFFF"/>
                </a:solidFill>
                <a:latin typeface="Asap"/>
                <a:ea typeface="Asap"/>
                <a:cs typeface="Asap"/>
                <a:sym typeface="Asap"/>
              </a:rPr>
              <a:t>User acquisition strategies through marketing campaigns targeted at students and educational institutions.</a:t>
            </a:r>
          </a:p>
          <a:p>
            <a:pPr algn="l" marL="863601" indent="-431801" lvl="1">
              <a:lnSpc>
                <a:spcPts val="4800"/>
              </a:lnSpc>
              <a:buFont typeface="Arial"/>
              <a:buChar char="•"/>
            </a:pPr>
            <a:r>
              <a:rPr lang="en-US" sz="4000">
                <a:solidFill>
                  <a:srgbClr val="FFFFFF"/>
                </a:solidFill>
                <a:latin typeface="Asap"/>
                <a:ea typeface="Asap"/>
                <a:cs typeface="Asap"/>
                <a:sym typeface="Asap"/>
              </a:rPr>
              <a:t>Building partnerships with universities and private educational organizations. for potential collaborations.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Partnerships</a:t>
            </a:r>
          </a:p>
        </p:txBody>
      </p:sp>
      <p:sp>
        <p:nvSpPr>
          <p:cNvPr name="TextBox 4" id="4"/>
          <p:cNvSpPr txBox="true"/>
          <p:nvPr/>
        </p:nvSpPr>
        <p:spPr>
          <a:xfrm rot="0">
            <a:off x="1536175" y="2718637"/>
            <a:ext cx="14700291" cy="2819400"/>
          </a:xfrm>
          <a:prstGeom prst="rect">
            <a:avLst/>
          </a:prstGeom>
        </p:spPr>
        <p:txBody>
          <a:bodyPr anchor="t" rtlCol="false" tIns="0" lIns="0" bIns="0" rIns="0">
            <a:spAutoFit/>
          </a:bodyPr>
          <a:lstStyle/>
          <a:p>
            <a:pPr algn="l">
              <a:lnSpc>
                <a:spcPts val="4560"/>
              </a:lnSpc>
            </a:pPr>
            <a:r>
              <a:rPr lang="en-US" sz="3800" u="sng" b="true">
                <a:solidFill>
                  <a:srgbClr val="FFFFFF"/>
                </a:solidFill>
                <a:latin typeface="Asap Bold"/>
                <a:ea typeface="Asap Bold"/>
                <a:cs typeface="Asap Bold"/>
                <a:sym typeface="Asap Bold"/>
              </a:rPr>
              <a:t>1.Educational Institutions: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Universities and Colleges:</a:t>
            </a:r>
            <a:r>
              <a:rPr lang="en-US" sz="3700">
                <a:solidFill>
                  <a:srgbClr val="FFFFFF"/>
                </a:solidFill>
                <a:latin typeface="Asap"/>
                <a:ea typeface="Asap"/>
                <a:cs typeface="Asap"/>
                <a:sym typeface="Asap"/>
              </a:rPr>
              <a:t> Provide accurate faculty and admission data to ensure up-to-date recommendations.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High Schools:</a:t>
            </a:r>
            <a:r>
              <a:rPr lang="en-US" sz="3700">
                <a:solidFill>
                  <a:srgbClr val="FFFFFF"/>
                </a:solidFill>
                <a:latin typeface="Asap"/>
                <a:ea typeface="Asap"/>
                <a:cs typeface="Asap"/>
                <a:sym typeface="Asap"/>
              </a:rPr>
              <a:t> Promote the platform to students during the application process.</a:t>
            </a:r>
          </a:p>
        </p:txBody>
      </p:sp>
      <p:sp>
        <p:nvSpPr>
          <p:cNvPr name="TextBox 5" id="5"/>
          <p:cNvSpPr txBox="true"/>
          <p:nvPr/>
        </p:nvSpPr>
        <p:spPr>
          <a:xfrm rot="0">
            <a:off x="1536175" y="6376237"/>
            <a:ext cx="14700291" cy="2819400"/>
          </a:xfrm>
          <a:prstGeom prst="rect">
            <a:avLst/>
          </a:prstGeom>
        </p:spPr>
        <p:txBody>
          <a:bodyPr anchor="t" rtlCol="false" tIns="0" lIns="0" bIns="0" rIns="0">
            <a:spAutoFit/>
          </a:bodyPr>
          <a:lstStyle/>
          <a:p>
            <a:pPr algn="l">
              <a:lnSpc>
                <a:spcPts val="4560"/>
              </a:lnSpc>
            </a:pPr>
            <a:r>
              <a:rPr lang="en-US" sz="3800" u="sng" b="true">
                <a:solidFill>
                  <a:srgbClr val="FFFFFF"/>
                </a:solidFill>
                <a:latin typeface="Asap Bold"/>
                <a:ea typeface="Asap Bold"/>
                <a:cs typeface="Asap Bold"/>
                <a:sym typeface="Asap Bold"/>
              </a:rPr>
              <a:t>2.Government Bodies: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Ministry of Education:</a:t>
            </a:r>
            <a:r>
              <a:rPr lang="en-US" sz="3700">
                <a:solidFill>
                  <a:srgbClr val="FFFFFF"/>
                </a:solidFill>
                <a:latin typeface="Asap"/>
                <a:ea typeface="Asap"/>
                <a:cs typeface="Asap"/>
                <a:sym typeface="Asap"/>
              </a:rPr>
              <a:t> Ensure compliance with policies and access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official data. Accreditation Agencies:</a:t>
            </a:r>
            <a:r>
              <a:rPr lang="en-US" sz="3700">
                <a:solidFill>
                  <a:srgbClr val="FFFFFF"/>
                </a:solidFill>
                <a:latin typeface="Asap"/>
                <a:ea typeface="Asap"/>
                <a:cs typeface="Asap"/>
                <a:sym typeface="Asap"/>
              </a:rPr>
              <a:t> Verify the authenticity of faculty information.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22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Partnerships</a:t>
            </a:r>
          </a:p>
        </p:txBody>
      </p:sp>
      <p:sp>
        <p:nvSpPr>
          <p:cNvPr name="TextBox 4" id="4"/>
          <p:cNvSpPr txBox="true"/>
          <p:nvPr/>
        </p:nvSpPr>
        <p:spPr>
          <a:xfrm rot="0">
            <a:off x="1536225" y="3032530"/>
            <a:ext cx="15540126" cy="6467475"/>
          </a:xfrm>
          <a:prstGeom prst="rect">
            <a:avLst/>
          </a:prstGeom>
        </p:spPr>
        <p:txBody>
          <a:bodyPr anchor="t" rtlCol="false" tIns="0" lIns="0" bIns="0" rIns="0">
            <a:spAutoFit/>
          </a:bodyPr>
          <a:lstStyle/>
          <a:p>
            <a:pPr algn="l">
              <a:lnSpc>
                <a:spcPts val="4080"/>
              </a:lnSpc>
            </a:pPr>
            <a:r>
              <a:rPr lang="en-US" sz="3400" u="sng" b="true">
                <a:solidFill>
                  <a:srgbClr val="FFFFFF"/>
                </a:solidFill>
                <a:latin typeface="Asap Bold"/>
                <a:ea typeface="Asap Bold"/>
                <a:cs typeface="Asap Bold"/>
                <a:sym typeface="Asap Bold"/>
              </a:rPr>
              <a:t>3.Technology Partners:</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Web Hosting and Data Security Firms:</a:t>
            </a:r>
            <a:r>
              <a:rPr lang="en-US" sz="3300">
                <a:solidFill>
                  <a:srgbClr val="FFFFFF"/>
                </a:solidFill>
                <a:latin typeface="Asap"/>
                <a:ea typeface="Asap"/>
                <a:cs typeface="Asap"/>
                <a:sym typeface="Asap"/>
              </a:rPr>
              <a:t> Ensure platform reliability, scalability, and data protection.</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Payment Gateways:</a:t>
            </a:r>
            <a:r>
              <a:rPr lang="en-US" sz="3300">
                <a:solidFill>
                  <a:srgbClr val="FFFFFF"/>
                </a:solidFill>
                <a:latin typeface="Asap"/>
                <a:ea typeface="Asap"/>
                <a:cs typeface="Asap"/>
                <a:sym typeface="Asap"/>
              </a:rPr>
              <a:t> Facilitate secure transactions for premium features.</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 Marketing and Outreach Partners:</a:t>
            </a:r>
            <a:r>
              <a:rPr lang="en-US" sz="3300">
                <a:solidFill>
                  <a:srgbClr val="FFFFFF"/>
                </a:solidFill>
                <a:latin typeface="Asap"/>
                <a:ea typeface="Asap"/>
                <a:cs typeface="Asap"/>
                <a:sym typeface="Asap"/>
              </a:rPr>
              <a:t> </a:t>
            </a:r>
          </a:p>
          <a:p>
            <a:pPr algn="l" marL="2137425" indent="-534356" lvl="3">
              <a:lnSpc>
                <a:spcPts val="3960"/>
              </a:lnSpc>
              <a:buFont typeface="Arial"/>
              <a:buChar char="￭"/>
            </a:pPr>
            <a:r>
              <a:rPr lang="en-US" b="true" sz="3300" u="sng">
                <a:solidFill>
                  <a:srgbClr val="FFFFFF"/>
                </a:solidFill>
                <a:latin typeface="Asap Bold"/>
                <a:ea typeface="Asap Bold"/>
                <a:cs typeface="Asap Bold"/>
                <a:sym typeface="Asap Bold"/>
              </a:rPr>
              <a:t>Education Consultants and Influencers:</a:t>
            </a:r>
            <a:r>
              <a:rPr lang="en-US" sz="3300">
                <a:solidFill>
                  <a:srgbClr val="FFFFFF"/>
                </a:solidFill>
                <a:latin typeface="Asap"/>
                <a:ea typeface="Asap"/>
                <a:cs typeface="Asap"/>
                <a:sym typeface="Asap"/>
              </a:rPr>
              <a:t> Promote the platform through expert services and social</a:t>
            </a:r>
          </a:p>
          <a:p>
            <a:pPr algn="l" marL="2137425" indent="-534356" lvl="3">
              <a:lnSpc>
                <a:spcPts val="3960"/>
              </a:lnSpc>
              <a:buFont typeface="Arial"/>
              <a:buChar char="￭"/>
            </a:pPr>
            <a:r>
              <a:rPr lang="en-US" b="true" sz="3300" u="sng">
                <a:solidFill>
                  <a:srgbClr val="FFFFFF"/>
                </a:solidFill>
                <a:latin typeface="Asap Bold"/>
                <a:ea typeface="Asap Bold"/>
                <a:cs typeface="Asap Bold"/>
                <a:sym typeface="Asap Bold"/>
              </a:rPr>
              <a:t>media outreach. Advertising Networks:</a:t>
            </a:r>
            <a:r>
              <a:rPr lang="en-US" sz="3300">
                <a:solidFill>
                  <a:srgbClr val="FFFFFF"/>
                </a:solidFill>
                <a:latin typeface="Asap"/>
                <a:ea typeface="Asap"/>
                <a:cs typeface="Asap"/>
                <a:sym typeface="Asap"/>
              </a:rPr>
              <a:t> Target high school students with focused marketing. Private Sector and NGOs:</a:t>
            </a:r>
          </a:p>
          <a:p>
            <a:pPr algn="l" marL="2849899" indent="-569980" lvl="4">
              <a:lnSpc>
                <a:spcPts val="3960"/>
              </a:lnSpc>
              <a:buFont typeface="Arial"/>
              <a:buChar char="•"/>
            </a:pPr>
            <a:r>
              <a:rPr lang="en-US" b="true" sz="3300" u="sng">
                <a:solidFill>
                  <a:srgbClr val="FFFFFF"/>
                </a:solidFill>
                <a:latin typeface="Asap Bold"/>
                <a:ea typeface="Asap Bold"/>
                <a:cs typeface="Asap Bold"/>
                <a:sym typeface="Asap Bold"/>
              </a:rPr>
              <a:t>Scholarship Foundations:</a:t>
            </a:r>
            <a:r>
              <a:rPr lang="en-US" sz="3300">
                <a:solidFill>
                  <a:srgbClr val="FFFFFF"/>
                </a:solidFill>
                <a:latin typeface="Asap"/>
                <a:ea typeface="Asap"/>
                <a:cs typeface="Asap"/>
                <a:sym typeface="Asap"/>
              </a:rPr>
              <a:t> Integrate scholarship opportunities for eligible students.</a:t>
            </a:r>
          </a:p>
          <a:p>
            <a:pPr algn="l" marL="2849899" indent="-569980" lvl="4">
              <a:lnSpc>
                <a:spcPts val="3960"/>
              </a:lnSpc>
              <a:buFont typeface="Arial"/>
              <a:buChar char="•"/>
            </a:pPr>
            <a:r>
              <a:rPr lang="en-US" b="true" sz="3300" u="sng">
                <a:solidFill>
                  <a:srgbClr val="FFFFFF"/>
                </a:solidFill>
                <a:latin typeface="Asap Bold"/>
                <a:ea typeface="Asap Bold"/>
                <a:cs typeface="Asap Bold"/>
                <a:sym typeface="Asap Bold"/>
              </a:rPr>
              <a:t>Corporate Sponsors:</a:t>
            </a:r>
            <a:r>
              <a:rPr lang="en-US" sz="3300">
                <a:solidFill>
                  <a:srgbClr val="FFFFFF"/>
                </a:solidFill>
                <a:latin typeface="Asap"/>
                <a:ea typeface="Asap"/>
                <a:cs typeface="Asap"/>
                <a:sym typeface="Asap"/>
              </a:rPr>
              <a:t> Offer internships and career opportunities for students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22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Cost Structure</a:t>
            </a:r>
          </a:p>
        </p:txBody>
      </p:sp>
      <p:sp>
        <p:nvSpPr>
          <p:cNvPr name="TextBox 4" id="4"/>
          <p:cNvSpPr txBox="true"/>
          <p:nvPr/>
        </p:nvSpPr>
        <p:spPr>
          <a:xfrm rot="0">
            <a:off x="1536175" y="3000375"/>
            <a:ext cx="14700291" cy="4276725"/>
          </a:xfrm>
          <a:prstGeom prst="rect">
            <a:avLst/>
          </a:prstGeom>
        </p:spPr>
        <p:txBody>
          <a:bodyPr anchor="t" rtlCol="false" tIns="0" lIns="0" bIns="0" rIns="0">
            <a:spAutoFit/>
          </a:bodyPr>
          <a:lstStyle/>
          <a:p>
            <a:pPr algn="l" marL="863601" indent="-431801" lvl="1">
              <a:lnSpc>
                <a:spcPts val="4800"/>
              </a:lnSpc>
              <a:buFont typeface="Arial"/>
              <a:buChar char="•"/>
            </a:pPr>
            <a:r>
              <a:rPr lang="en-US" sz="4000">
                <a:solidFill>
                  <a:srgbClr val="FFFFFF"/>
                </a:solidFill>
                <a:latin typeface="Asap"/>
                <a:ea typeface="Asap"/>
                <a:cs typeface="Asap"/>
                <a:sym typeface="Asap"/>
              </a:rPr>
              <a:t>Costs associated with web hosting, software development, and platform maintenance.</a:t>
            </a:r>
          </a:p>
          <a:p>
            <a:pPr algn="l" marL="863601" indent="-431801" lvl="1">
              <a:lnSpc>
                <a:spcPts val="4800"/>
              </a:lnSpc>
              <a:buFont typeface="Arial"/>
              <a:buChar char="•"/>
            </a:pPr>
            <a:r>
              <a:rPr lang="en-US" sz="4000">
                <a:solidFill>
                  <a:srgbClr val="FFFFFF"/>
                </a:solidFill>
                <a:latin typeface="Asap"/>
                <a:ea typeface="Asap"/>
                <a:cs typeface="Asap"/>
                <a:sym typeface="Asap"/>
              </a:rPr>
              <a:t>Marketing expenses for user acquisition campaigns and university partnerships.</a:t>
            </a:r>
          </a:p>
          <a:p>
            <a:pPr algn="l" marL="863601" indent="-431801" lvl="1">
              <a:lnSpc>
                <a:spcPts val="4800"/>
              </a:lnSpc>
              <a:buFont typeface="Arial"/>
              <a:buChar char="•"/>
            </a:pPr>
            <a:r>
              <a:rPr lang="en-US" sz="4000">
                <a:solidFill>
                  <a:srgbClr val="FFFFFF"/>
                </a:solidFill>
                <a:latin typeface="Asap"/>
                <a:ea typeface="Asap"/>
                <a:cs typeface="Asap"/>
                <a:sym typeface="Asap"/>
              </a:rPr>
              <a:t>Data acquisition costs for maintaining accurate and updated faculty and admission citeria information.</a:t>
            </a:r>
          </a:p>
          <a:p>
            <a:pPr algn="l" marL="863601" indent="-431801" lvl="1">
              <a:lnSpc>
                <a:spcPts val="4800"/>
              </a:lnSpc>
              <a:buFont typeface="Arial"/>
              <a:buChar char="•"/>
            </a:pPr>
            <a:r>
              <a:rPr lang="en-US" sz="4000">
                <a:solidFill>
                  <a:srgbClr val="FFFFFF"/>
                </a:solidFill>
                <a:latin typeface="Asap"/>
                <a:ea typeface="Asap"/>
                <a:cs typeface="Asap"/>
                <a:sym typeface="Asap"/>
              </a:rPr>
              <a:t>Salaries for the development, marketing, and support teams.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414698"/>
            <a:ext cx="21959060" cy="11685654"/>
          </a:xfrm>
          <a:custGeom>
            <a:avLst/>
            <a:gdLst/>
            <a:ahLst/>
            <a:cxnLst/>
            <a:rect r="r" b="b" t="t" l="l"/>
            <a:pathLst>
              <a:path h="11685654" w="21959060">
                <a:moveTo>
                  <a:pt x="0" y="0"/>
                </a:moveTo>
                <a:lnTo>
                  <a:pt x="21959060" y="0"/>
                </a:lnTo>
                <a:lnTo>
                  <a:pt x="21959060" y="11685654"/>
                </a:lnTo>
                <a:lnTo>
                  <a:pt x="0" y="11685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955852" y="1418822"/>
            <a:ext cx="3669946" cy="7449356"/>
          </a:xfrm>
          <a:custGeom>
            <a:avLst/>
            <a:gdLst/>
            <a:ahLst/>
            <a:cxnLst/>
            <a:rect r="r" b="b" t="t" l="l"/>
            <a:pathLst>
              <a:path h="7449356" w="3669946">
                <a:moveTo>
                  <a:pt x="0" y="0"/>
                </a:moveTo>
                <a:lnTo>
                  <a:pt x="3669946" y="0"/>
                </a:lnTo>
                <a:lnTo>
                  <a:pt x="3669946" y="7449356"/>
                </a:lnTo>
                <a:lnTo>
                  <a:pt x="0" y="7449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126226" y="1783870"/>
            <a:ext cx="3329196" cy="6352396"/>
          </a:xfrm>
          <a:custGeom>
            <a:avLst/>
            <a:gdLst/>
            <a:ahLst/>
            <a:cxnLst/>
            <a:rect r="r" b="b" t="t" l="l"/>
            <a:pathLst>
              <a:path h="6352396" w="3329196">
                <a:moveTo>
                  <a:pt x="0" y="0"/>
                </a:moveTo>
                <a:lnTo>
                  <a:pt x="3329196" y="0"/>
                </a:lnTo>
                <a:lnTo>
                  <a:pt x="3329196" y="6352396"/>
                </a:lnTo>
                <a:lnTo>
                  <a:pt x="0" y="6352396"/>
                </a:lnTo>
                <a:lnTo>
                  <a:pt x="0" y="0"/>
                </a:lnTo>
                <a:close/>
              </a:path>
            </a:pathLst>
          </a:custGeom>
          <a:blipFill>
            <a:blip r:embed="rId7"/>
            <a:stretch>
              <a:fillRect l="-156584" t="0" r="-156584" b="0"/>
            </a:stretch>
          </a:blipFill>
        </p:spPr>
      </p:sp>
      <p:sp>
        <p:nvSpPr>
          <p:cNvPr name="TextBox 5" id="5"/>
          <p:cNvSpPr txBox="true"/>
          <p:nvPr/>
        </p:nvSpPr>
        <p:spPr>
          <a:xfrm rot="0">
            <a:off x="3789301" y="3977075"/>
            <a:ext cx="6313350" cy="857250"/>
          </a:xfrm>
          <a:prstGeom prst="rect">
            <a:avLst/>
          </a:prstGeom>
        </p:spPr>
        <p:txBody>
          <a:bodyPr anchor="t" rtlCol="false" tIns="0" lIns="0" bIns="0" rIns="0">
            <a:spAutoFit/>
          </a:bodyPr>
          <a:lstStyle/>
          <a:p>
            <a:pPr algn="r">
              <a:lnSpc>
                <a:spcPts val="6719"/>
              </a:lnSpc>
            </a:pPr>
            <a:r>
              <a:rPr lang="en-US" b="true" sz="5599">
                <a:solidFill>
                  <a:srgbClr val="FFFFFF"/>
                </a:solidFill>
                <a:latin typeface="Noto Sans JP Bold"/>
                <a:ea typeface="Noto Sans JP Bold"/>
                <a:cs typeface="Noto Sans JP Bold"/>
                <a:sym typeface="Noto Sans JP Bold"/>
              </a:rPr>
              <a:t>Conclusion</a:t>
            </a:r>
          </a:p>
        </p:txBody>
      </p:sp>
      <p:sp>
        <p:nvSpPr>
          <p:cNvPr name="TextBox 6" id="6"/>
          <p:cNvSpPr txBox="true"/>
          <p:nvPr/>
        </p:nvSpPr>
        <p:spPr>
          <a:xfrm rot="0">
            <a:off x="1028700" y="4916273"/>
            <a:ext cx="9073951" cy="3619500"/>
          </a:xfrm>
          <a:prstGeom prst="rect">
            <a:avLst/>
          </a:prstGeom>
        </p:spPr>
        <p:txBody>
          <a:bodyPr anchor="t" rtlCol="false" tIns="0" lIns="0" bIns="0" rIns="0">
            <a:spAutoFit/>
          </a:bodyPr>
          <a:lstStyle/>
          <a:p>
            <a:pPr algn="r">
              <a:lnSpc>
                <a:spcPts val="2879"/>
              </a:lnSpc>
            </a:pPr>
            <a:r>
              <a:rPr lang="en-US" sz="2400">
                <a:solidFill>
                  <a:srgbClr val="FFFFFF"/>
                </a:solidFill>
                <a:latin typeface="Asap"/>
                <a:ea typeface="Asap"/>
                <a:cs typeface="Asap"/>
                <a:sym typeface="Asap"/>
              </a:rPr>
              <a:t>The college registration platform addresses key challenges in the university admission process by simplifying faculty selection, automating eligibility matching, and providing real-time information. It reduces the burden on students and universities alike, offering a centralized, accessible, and efficient system. By streamlining the registration process, the platform enhances decision-making, eliminates manual errors, and reduces physical overcrowding during peak periods. Ultimately, it empowers students to make informed academic choices, paving the way for their success in higher education.</a:t>
            </a:r>
          </a:p>
        </p:txBody>
      </p:sp>
      <p:grpSp>
        <p:nvGrpSpPr>
          <p:cNvPr name="Group 7" id="7"/>
          <p:cNvGrpSpPr/>
          <p:nvPr/>
        </p:nvGrpSpPr>
        <p:grpSpPr>
          <a:xfrm rot="5400000">
            <a:off x="2016600" y="6691600"/>
            <a:ext cx="999600" cy="5032800"/>
            <a:chOff x="0" y="0"/>
            <a:chExt cx="1332800" cy="6710400"/>
          </a:xfrm>
        </p:grpSpPr>
        <p:sp>
          <p:nvSpPr>
            <p:cNvPr name="Freeform 8" id="8"/>
            <p:cNvSpPr/>
            <p:nvPr/>
          </p:nvSpPr>
          <p:spPr>
            <a:xfrm flipH="false" flipV="false" rot="0">
              <a:off x="0" y="0"/>
              <a:ext cx="1332738" cy="6710426"/>
            </a:xfrm>
            <a:custGeom>
              <a:avLst/>
              <a:gdLst/>
              <a:ahLst/>
              <a:cxnLst/>
              <a:rect r="r" b="b" t="t" l="l"/>
              <a:pathLst>
                <a:path h="6710426" w="1332738">
                  <a:moveTo>
                    <a:pt x="666369" y="0"/>
                  </a:moveTo>
                  <a:cubicBezTo>
                    <a:pt x="1034415" y="0"/>
                    <a:pt x="1332738" y="298323"/>
                    <a:pt x="1332738" y="666369"/>
                  </a:cubicBezTo>
                  <a:lnTo>
                    <a:pt x="1332738" y="6710426"/>
                  </a:lnTo>
                  <a:lnTo>
                    <a:pt x="0" y="6710426"/>
                  </a:lnTo>
                  <a:lnTo>
                    <a:pt x="0" y="666369"/>
                  </a:lnTo>
                  <a:cubicBezTo>
                    <a:pt x="0" y="298323"/>
                    <a:pt x="298323" y="0"/>
                    <a:pt x="666369" y="0"/>
                  </a:cubicBezTo>
                  <a:close/>
                </a:path>
              </a:pathLst>
            </a:custGeom>
            <a:solidFill>
              <a:srgbClr val="26559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950078" y="3657498"/>
            <a:ext cx="3210643" cy="2972004"/>
          </a:xfrm>
          <a:custGeom>
            <a:avLst/>
            <a:gdLst/>
            <a:ahLst/>
            <a:cxnLst/>
            <a:rect r="r" b="b" t="t" l="l"/>
            <a:pathLst>
              <a:path h="2972004" w="3210643">
                <a:moveTo>
                  <a:pt x="0" y="0"/>
                </a:moveTo>
                <a:lnTo>
                  <a:pt x="3210642" y="0"/>
                </a:lnTo>
                <a:lnTo>
                  <a:pt x="3210642" y="2972004"/>
                </a:lnTo>
                <a:lnTo>
                  <a:pt x="0" y="2972004"/>
                </a:lnTo>
                <a:lnTo>
                  <a:pt x="0" y="0"/>
                </a:lnTo>
                <a:close/>
              </a:path>
            </a:pathLst>
          </a:custGeom>
          <a:blipFill>
            <a:blip r:embed="rId3"/>
            <a:stretch>
              <a:fillRect l="-1739" t="0" r="-1739" b="0"/>
            </a:stretch>
          </a:blipFill>
        </p:spPr>
      </p:sp>
      <p:sp>
        <p:nvSpPr>
          <p:cNvPr name="Freeform 3" id="3"/>
          <p:cNvSpPr/>
          <p:nvPr/>
        </p:nvSpPr>
        <p:spPr>
          <a:xfrm flipH="false" flipV="false" rot="0">
            <a:off x="4465520" y="3657496"/>
            <a:ext cx="2776179" cy="2972004"/>
          </a:xfrm>
          <a:custGeom>
            <a:avLst/>
            <a:gdLst/>
            <a:ahLst/>
            <a:cxnLst/>
            <a:rect r="r" b="b" t="t" l="l"/>
            <a:pathLst>
              <a:path h="2972004" w="2776179">
                <a:moveTo>
                  <a:pt x="0" y="0"/>
                </a:moveTo>
                <a:lnTo>
                  <a:pt x="2776179" y="0"/>
                </a:lnTo>
                <a:lnTo>
                  <a:pt x="2776179" y="2972005"/>
                </a:lnTo>
                <a:lnTo>
                  <a:pt x="0" y="2972005"/>
                </a:lnTo>
                <a:lnTo>
                  <a:pt x="0" y="0"/>
                </a:lnTo>
                <a:close/>
              </a:path>
            </a:pathLst>
          </a:custGeom>
          <a:blipFill>
            <a:blip r:embed="rId4"/>
            <a:stretch>
              <a:fillRect l="-153" t="0" r="-153" b="-25081"/>
            </a:stretch>
          </a:blipFill>
        </p:spPr>
      </p:sp>
      <p:sp>
        <p:nvSpPr>
          <p:cNvPr name="Freeform 4" id="4"/>
          <p:cNvSpPr/>
          <p:nvPr/>
        </p:nvSpPr>
        <p:spPr>
          <a:xfrm flipH="false" flipV="false" rot="0">
            <a:off x="10785951" y="3657496"/>
            <a:ext cx="2894094" cy="2972004"/>
          </a:xfrm>
          <a:custGeom>
            <a:avLst/>
            <a:gdLst/>
            <a:ahLst/>
            <a:cxnLst/>
            <a:rect r="r" b="b" t="t" l="l"/>
            <a:pathLst>
              <a:path h="2972004" w="2894094">
                <a:moveTo>
                  <a:pt x="0" y="0"/>
                </a:moveTo>
                <a:lnTo>
                  <a:pt x="2894094" y="0"/>
                </a:lnTo>
                <a:lnTo>
                  <a:pt x="2894094" y="2972005"/>
                </a:lnTo>
                <a:lnTo>
                  <a:pt x="0" y="2972005"/>
                </a:lnTo>
                <a:lnTo>
                  <a:pt x="0" y="0"/>
                </a:lnTo>
                <a:close/>
              </a:path>
            </a:pathLst>
          </a:custGeom>
          <a:blipFill>
            <a:blip r:embed="rId5"/>
            <a:stretch>
              <a:fillRect l="-10349" t="-8767" r="-10349" b="-8767"/>
            </a:stretch>
          </a:blipFill>
        </p:spPr>
      </p:sp>
      <p:sp>
        <p:nvSpPr>
          <p:cNvPr name="Freeform 5" id="5"/>
          <p:cNvSpPr/>
          <p:nvPr/>
        </p:nvSpPr>
        <p:spPr>
          <a:xfrm flipH="false" flipV="false" rot="0">
            <a:off x="7587099" y="3657496"/>
            <a:ext cx="2894052" cy="2972004"/>
          </a:xfrm>
          <a:custGeom>
            <a:avLst/>
            <a:gdLst/>
            <a:ahLst/>
            <a:cxnLst/>
            <a:rect r="r" b="b" t="t" l="l"/>
            <a:pathLst>
              <a:path h="2972004" w="2894052">
                <a:moveTo>
                  <a:pt x="0" y="0"/>
                </a:moveTo>
                <a:lnTo>
                  <a:pt x="2894052" y="0"/>
                </a:lnTo>
                <a:lnTo>
                  <a:pt x="2894052" y="2972005"/>
                </a:lnTo>
                <a:lnTo>
                  <a:pt x="0" y="2972005"/>
                </a:lnTo>
                <a:lnTo>
                  <a:pt x="0" y="0"/>
                </a:lnTo>
                <a:close/>
              </a:path>
            </a:pathLst>
          </a:custGeom>
          <a:blipFill>
            <a:blip r:embed="rId6"/>
            <a:stretch>
              <a:fillRect l="0" t="-14996" r="0" b="-14996"/>
            </a:stretch>
          </a:blipFill>
        </p:spPr>
      </p:sp>
      <p:sp>
        <p:nvSpPr>
          <p:cNvPr name="Freeform 6" id="6"/>
          <p:cNvSpPr/>
          <p:nvPr/>
        </p:nvSpPr>
        <p:spPr>
          <a:xfrm flipH="false" flipV="false" rot="0">
            <a:off x="14053517" y="3657496"/>
            <a:ext cx="3205783" cy="2972006"/>
          </a:xfrm>
          <a:custGeom>
            <a:avLst/>
            <a:gdLst/>
            <a:ahLst/>
            <a:cxnLst/>
            <a:rect r="r" b="b" t="t" l="l"/>
            <a:pathLst>
              <a:path h="2972006" w="3205783">
                <a:moveTo>
                  <a:pt x="0" y="0"/>
                </a:moveTo>
                <a:lnTo>
                  <a:pt x="3205783" y="0"/>
                </a:lnTo>
                <a:lnTo>
                  <a:pt x="3205783" y="2972006"/>
                </a:lnTo>
                <a:lnTo>
                  <a:pt x="0" y="2972006"/>
                </a:lnTo>
                <a:lnTo>
                  <a:pt x="0" y="0"/>
                </a:lnTo>
                <a:close/>
              </a:path>
            </a:pathLst>
          </a:custGeom>
          <a:blipFill>
            <a:blip r:embed="rId7"/>
            <a:stretch>
              <a:fillRect l="0" t="-38827" r="0" b="-82538"/>
            </a:stretch>
          </a:blipFill>
        </p:spPr>
      </p:sp>
      <p:sp>
        <p:nvSpPr>
          <p:cNvPr name="TextBox 7" id="7"/>
          <p:cNvSpPr txBox="true"/>
          <p:nvPr/>
        </p:nvSpPr>
        <p:spPr>
          <a:xfrm rot="0">
            <a:off x="1538325" y="1581046"/>
            <a:ext cx="15211350" cy="1181100"/>
          </a:xfrm>
          <a:prstGeom prst="rect">
            <a:avLst/>
          </a:prstGeom>
        </p:spPr>
        <p:txBody>
          <a:bodyPr anchor="t" rtlCol="false" tIns="0" lIns="0" bIns="0" rIns="0">
            <a:spAutoFit/>
          </a:bodyPr>
          <a:lstStyle/>
          <a:p>
            <a:pPr algn="ctr">
              <a:lnSpc>
                <a:spcPts val="8279"/>
              </a:lnSpc>
            </a:pPr>
            <a:r>
              <a:rPr lang="en-US" b="true" sz="6899">
                <a:solidFill>
                  <a:srgbClr val="FFFFFF"/>
                </a:solidFill>
                <a:latin typeface="Arial Bold"/>
                <a:ea typeface="Arial Bold"/>
                <a:cs typeface="Arial Bold"/>
                <a:sym typeface="Arial Bold"/>
              </a:rPr>
              <a:t>TEAM</a:t>
            </a:r>
          </a:p>
        </p:txBody>
      </p:sp>
      <p:sp>
        <p:nvSpPr>
          <p:cNvPr name="TextBox 8" id="8"/>
          <p:cNvSpPr txBox="true"/>
          <p:nvPr/>
        </p:nvSpPr>
        <p:spPr>
          <a:xfrm rot="0">
            <a:off x="1067470" y="7420345"/>
            <a:ext cx="2975857"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rPr>
              <a:t>Muhammed Usama</a:t>
            </a:r>
          </a:p>
        </p:txBody>
      </p:sp>
      <p:sp>
        <p:nvSpPr>
          <p:cNvPr name="TextBox 9" id="9"/>
          <p:cNvSpPr txBox="true"/>
          <p:nvPr/>
        </p:nvSpPr>
        <p:spPr>
          <a:xfrm rot="0">
            <a:off x="4514182" y="7420345"/>
            <a:ext cx="2678855"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rPr>
              <a:t>Mustafa Mahmoud</a:t>
            </a:r>
          </a:p>
        </p:txBody>
      </p:sp>
      <p:sp>
        <p:nvSpPr>
          <p:cNvPr name="TextBox 10" id="10"/>
          <p:cNvSpPr txBox="true"/>
          <p:nvPr/>
        </p:nvSpPr>
        <p:spPr>
          <a:xfrm rot="0">
            <a:off x="10785951" y="7420344"/>
            <a:ext cx="2894094"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hlinkClick r:id="rId8" tooltip="https://storyset.com/bro?utm_source=slidesgo_template&amp;utm_medium=referral-link&amp;utm_campaign=slidesgo_final_slides&amp;utm_term=bro&amp;utm_content=storyset"/>
              </a:rPr>
              <a:t>Abdullah Aboshosha</a:t>
            </a:r>
          </a:p>
        </p:txBody>
      </p:sp>
      <p:sp>
        <p:nvSpPr>
          <p:cNvPr name="TextBox 11" id="11"/>
          <p:cNvSpPr txBox="true"/>
          <p:nvPr/>
        </p:nvSpPr>
        <p:spPr>
          <a:xfrm rot="0">
            <a:off x="7546499" y="7420344"/>
            <a:ext cx="2975251" cy="1012317"/>
          </a:xfrm>
          <a:prstGeom prst="rect">
            <a:avLst/>
          </a:prstGeom>
        </p:spPr>
        <p:txBody>
          <a:bodyPr anchor="t" rtlCol="false" tIns="0" lIns="0" bIns="0" rIns="0">
            <a:spAutoFit/>
          </a:bodyPr>
          <a:lstStyle/>
          <a:p>
            <a:pPr algn="ctr">
              <a:lnSpc>
                <a:spcPts val="3863"/>
              </a:lnSpc>
            </a:pPr>
            <a:r>
              <a:rPr lang="en-US" sz="2799" b="true">
                <a:solidFill>
                  <a:srgbClr val="869FB2"/>
                </a:solidFill>
                <a:latin typeface="Arial Bold"/>
                <a:ea typeface="Arial Bold"/>
                <a:cs typeface="Arial Bold"/>
                <a:sym typeface="Arial Bold"/>
              </a:rPr>
              <a:t>Yara </a:t>
            </a:r>
          </a:p>
          <a:p>
            <a:pPr algn="ctr">
              <a:lnSpc>
                <a:spcPts val="3863"/>
              </a:lnSpc>
            </a:pPr>
            <a:r>
              <a:rPr lang="en-US" b="true" sz="2799">
                <a:solidFill>
                  <a:srgbClr val="869FB2"/>
                </a:solidFill>
                <a:latin typeface="Arial Bold"/>
                <a:ea typeface="Arial Bold"/>
                <a:cs typeface="Arial Bold"/>
                <a:sym typeface="Arial Bold"/>
              </a:rPr>
              <a:t>Mohammed</a:t>
            </a:r>
          </a:p>
        </p:txBody>
      </p:sp>
      <p:sp>
        <p:nvSpPr>
          <p:cNvPr name="TextBox 12" id="12"/>
          <p:cNvSpPr txBox="true"/>
          <p:nvPr/>
        </p:nvSpPr>
        <p:spPr>
          <a:xfrm rot="0">
            <a:off x="13944245" y="7420345"/>
            <a:ext cx="3205783"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hlinkClick r:id="rId9" tooltip="https://storyset.com/cuate?utm_source=slidesgo_template&amp;utm_medium=referral-link&amp;utm_campaign=slidesgo_final_slides&amp;utm_term=cuate&amp;utm_content=storyset"/>
              </a:rPr>
              <a:t>Youssef</a:t>
            </a:r>
          </a:p>
          <a:p>
            <a:pPr algn="ctr">
              <a:lnSpc>
                <a:spcPts val="3863"/>
              </a:lnSpc>
            </a:pPr>
            <a:r>
              <a:rPr lang="en-US" b="true" sz="2799">
                <a:solidFill>
                  <a:srgbClr val="869FB2"/>
                </a:solidFill>
                <a:latin typeface="Arial Bold"/>
                <a:ea typeface="Arial Bold"/>
                <a:cs typeface="Arial Bold"/>
                <a:sym typeface="Arial Bold"/>
                <a:hlinkClick r:id="rId10" tooltip="https://storyset.com/cuate?utm_source=slidesgo_template&amp;utm_medium=referral-link&amp;utm_campaign=slidesgo_final_slides&amp;utm_term=cuate&amp;utm_content=storyset"/>
              </a:rPr>
              <a:t> Awad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414698"/>
            <a:ext cx="21959060" cy="11685654"/>
          </a:xfrm>
          <a:custGeom>
            <a:avLst/>
            <a:gdLst/>
            <a:ahLst/>
            <a:cxnLst/>
            <a:rect r="r" b="b" t="t" l="l"/>
            <a:pathLst>
              <a:path h="11685654" w="21959060">
                <a:moveTo>
                  <a:pt x="0" y="0"/>
                </a:moveTo>
                <a:lnTo>
                  <a:pt x="21959060" y="0"/>
                </a:lnTo>
                <a:lnTo>
                  <a:pt x="21959060" y="11685654"/>
                </a:lnTo>
                <a:lnTo>
                  <a:pt x="0" y="11685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955852" y="1418822"/>
            <a:ext cx="3669946" cy="7449356"/>
          </a:xfrm>
          <a:custGeom>
            <a:avLst/>
            <a:gdLst/>
            <a:ahLst/>
            <a:cxnLst/>
            <a:rect r="r" b="b" t="t" l="l"/>
            <a:pathLst>
              <a:path h="7449356" w="3669946">
                <a:moveTo>
                  <a:pt x="0" y="0"/>
                </a:moveTo>
                <a:lnTo>
                  <a:pt x="3669946" y="0"/>
                </a:lnTo>
                <a:lnTo>
                  <a:pt x="3669946" y="7449356"/>
                </a:lnTo>
                <a:lnTo>
                  <a:pt x="0" y="7449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126226" y="1783870"/>
            <a:ext cx="3329196" cy="6352396"/>
          </a:xfrm>
          <a:custGeom>
            <a:avLst/>
            <a:gdLst/>
            <a:ahLst/>
            <a:cxnLst/>
            <a:rect r="r" b="b" t="t" l="l"/>
            <a:pathLst>
              <a:path h="6352396" w="3329196">
                <a:moveTo>
                  <a:pt x="0" y="0"/>
                </a:moveTo>
                <a:lnTo>
                  <a:pt x="3329196" y="0"/>
                </a:lnTo>
                <a:lnTo>
                  <a:pt x="3329196" y="6352396"/>
                </a:lnTo>
                <a:lnTo>
                  <a:pt x="0" y="6352396"/>
                </a:lnTo>
                <a:lnTo>
                  <a:pt x="0" y="0"/>
                </a:lnTo>
                <a:close/>
              </a:path>
            </a:pathLst>
          </a:custGeom>
          <a:blipFill>
            <a:blip r:embed="rId7"/>
            <a:stretch>
              <a:fillRect l="-156584" t="0" r="-156584" b="0"/>
            </a:stretch>
          </a:blipFill>
        </p:spPr>
      </p:sp>
      <p:sp>
        <p:nvSpPr>
          <p:cNvPr name="TextBox 5" id="5"/>
          <p:cNvSpPr txBox="true"/>
          <p:nvPr/>
        </p:nvSpPr>
        <p:spPr>
          <a:xfrm rot="0">
            <a:off x="3789301" y="3977075"/>
            <a:ext cx="6313350" cy="857250"/>
          </a:xfrm>
          <a:prstGeom prst="rect">
            <a:avLst/>
          </a:prstGeom>
        </p:spPr>
        <p:txBody>
          <a:bodyPr anchor="t" rtlCol="false" tIns="0" lIns="0" bIns="0" rIns="0">
            <a:spAutoFit/>
          </a:bodyPr>
          <a:lstStyle/>
          <a:p>
            <a:pPr algn="r">
              <a:lnSpc>
                <a:spcPts val="6719"/>
              </a:lnSpc>
            </a:pPr>
            <a:r>
              <a:rPr lang="en-US" b="true" sz="5599">
                <a:solidFill>
                  <a:srgbClr val="FFFFFF"/>
                </a:solidFill>
                <a:latin typeface="Noto Sans JP Bold"/>
                <a:ea typeface="Noto Sans JP Bold"/>
                <a:cs typeface="Noto Sans JP Bold"/>
                <a:sym typeface="Noto Sans JP Bold"/>
              </a:rPr>
              <a:t>Live Demo</a:t>
            </a:r>
          </a:p>
        </p:txBody>
      </p:sp>
      <p:sp>
        <p:nvSpPr>
          <p:cNvPr name="TextBox 6" id="6"/>
          <p:cNvSpPr txBox="true"/>
          <p:nvPr/>
        </p:nvSpPr>
        <p:spPr>
          <a:xfrm rot="0">
            <a:off x="1028700" y="4916273"/>
            <a:ext cx="9073951" cy="361950"/>
          </a:xfrm>
          <a:prstGeom prst="rect">
            <a:avLst/>
          </a:prstGeom>
        </p:spPr>
        <p:txBody>
          <a:bodyPr anchor="t" rtlCol="false" tIns="0" lIns="0" bIns="0" rIns="0">
            <a:spAutoFit/>
          </a:bodyPr>
          <a:lstStyle/>
          <a:p>
            <a:pPr algn="r">
              <a:lnSpc>
                <a:spcPts val="2879"/>
              </a:lnSpc>
            </a:pPr>
            <a:r>
              <a:rPr lang="en-US" sz="2400" u="sng">
                <a:solidFill>
                  <a:srgbClr val="FFFFFF"/>
                </a:solidFill>
                <a:latin typeface="Asap"/>
                <a:ea typeface="Asap"/>
                <a:cs typeface="Asap"/>
                <a:sym typeface="Asap"/>
                <a:hlinkClick r:id="rId8" tooltip="http://addmission.great-site.net"/>
              </a:rPr>
              <a:t>addmission.great-site.net</a:t>
            </a:r>
          </a:p>
        </p:txBody>
      </p:sp>
      <p:grpSp>
        <p:nvGrpSpPr>
          <p:cNvPr name="Group 7" id="7"/>
          <p:cNvGrpSpPr/>
          <p:nvPr/>
        </p:nvGrpSpPr>
        <p:grpSpPr>
          <a:xfrm rot="5400000">
            <a:off x="2016600" y="6691600"/>
            <a:ext cx="999600" cy="5032800"/>
            <a:chOff x="0" y="0"/>
            <a:chExt cx="1332800" cy="6710400"/>
          </a:xfrm>
        </p:grpSpPr>
        <p:sp>
          <p:nvSpPr>
            <p:cNvPr name="Freeform 8" id="8"/>
            <p:cNvSpPr/>
            <p:nvPr/>
          </p:nvSpPr>
          <p:spPr>
            <a:xfrm flipH="false" flipV="false" rot="0">
              <a:off x="0" y="0"/>
              <a:ext cx="1332738" cy="6710426"/>
            </a:xfrm>
            <a:custGeom>
              <a:avLst/>
              <a:gdLst/>
              <a:ahLst/>
              <a:cxnLst/>
              <a:rect r="r" b="b" t="t" l="l"/>
              <a:pathLst>
                <a:path h="6710426" w="1332738">
                  <a:moveTo>
                    <a:pt x="666369" y="0"/>
                  </a:moveTo>
                  <a:cubicBezTo>
                    <a:pt x="1034415" y="0"/>
                    <a:pt x="1332738" y="298323"/>
                    <a:pt x="1332738" y="666369"/>
                  </a:cubicBezTo>
                  <a:lnTo>
                    <a:pt x="1332738" y="6710426"/>
                  </a:lnTo>
                  <a:lnTo>
                    <a:pt x="0" y="6710426"/>
                  </a:lnTo>
                  <a:lnTo>
                    <a:pt x="0" y="666369"/>
                  </a:lnTo>
                  <a:cubicBezTo>
                    <a:pt x="0" y="298323"/>
                    <a:pt x="298323" y="0"/>
                    <a:pt x="666369" y="0"/>
                  </a:cubicBezTo>
                  <a:close/>
                </a:path>
              </a:pathLst>
            </a:custGeom>
            <a:solidFill>
              <a:srgbClr val="265591"/>
            </a:solid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QUESTIONS?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THANKS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grpSp>
        <p:nvGrpSpPr>
          <p:cNvPr name="Group 2" id="2"/>
          <p:cNvGrpSpPr/>
          <p:nvPr/>
        </p:nvGrpSpPr>
        <p:grpSpPr>
          <a:xfrm rot="-5400000">
            <a:off x="16460598" y="6350608"/>
            <a:ext cx="3643800" cy="3643800"/>
            <a:chOff x="0" y="0"/>
            <a:chExt cx="4858400" cy="4858400"/>
          </a:xfrm>
        </p:grpSpPr>
        <p:sp>
          <p:nvSpPr>
            <p:cNvPr name="Freeform 3" id="3"/>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FFFFFF"/>
            </a:solidFill>
          </p:spPr>
        </p:sp>
      </p:grpSp>
      <p:sp>
        <p:nvSpPr>
          <p:cNvPr name="Freeform 4" id="4"/>
          <p:cNvSpPr/>
          <p:nvPr/>
        </p:nvSpPr>
        <p:spPr>
          <a:xfrm flipH="false" flipV="false" rot="0">
            <a:off x="0" y="5598000"/>
            <a:ext cx="7133400" cy="4689000"/>
          </a:xfrm>
          <a:custGeom>
            <a:avLst/>
            <a:gdLst/>
            <a:ahLst/>
            <a:cxnLst/>
            <a:rect r="r" b="b" t="t" l="l"/>
            <a:pathLst>
              <a:path h="4689000" w="7133400">
                <a:moveTo>
                  <a:pt x="0" y="0"/>
                </a:moveTo>
                <a:lnTo>
                  <a:pt x="7133400" y="0"/>
                </a:lnTo>
                <a:lnTo>
                  <a:pt x="7133400" y="4689000"/>
                </a:lnTo>
                <a:lnTo>
                  <a:pt x="0" y="4689000"/>
                </a:lnTo>
                <a:lnTo>
                  <a:pt x="0" y="0"/>
                </a:lnTo>
                <a:close/>
              </a:path>
            </a:pathLst>
          </a:custGeom>
          <a:blipFill>
            <a:blip r:embed="rId3"/>
            <a:stretch>
              <a:fillRect l="-13426" t="0" r="-13426" b="0"/>
            </a:stretch>
          </a:blipFill>
        </p:spPr>
      </p:sp>
      <p:sp>
        <p:nvSpPr>
          <p:cNvPr name="Freeform 5" id="5"/>
          <p:cNvSpPr/>
          <p:nvPr/>
        </p:nvSpPr>
        <p:spPr>
          <a:xfrm flipH="false" flipV="false" rot="0">
            <a:off x="0" y="-5250"/>
            <a:ext cx="7133400" cy="5506200"/>
          </a:xfrm>
          <a:custGeom>
            <a:avLst/>
            <a:gdLst/>
            <a:ahLst/>
            <a:cxnLst/>
            <a:rect r="r" b="b" t="t" l="l"/>
            <a:pathLst>
              <a:path h="5506200" w="7133400">
                <a:moveTo>
                  <a:pt x="0" y="0"/>
                </a:moveTo>
                <a:lnTo>
                  <a:pt x="7133400" y="0"/>
                </a:lnTo>
                <a:lnTo>
                  <a:pt x="7133400" y="5506200"/>
                </a:lnTo>
                <a:lnTo>
                  <a:pt x="0" y="5506200"/>
                </a:lnTo>
                <a:lnTo>
                  <a:pt x="0" y="0"/>
                </a:lnTo>
                <a:close/>
              </a:path>
            </a:pathLst>
          </a:custGeom>
          <a:blipFill>
            <a:blip r:embed="rId4"/>
            <a:stretch>
              <a:fillRect l="-23961" t="0" r="-23961" b="0"/>
            </a:stretch>
          </a:blipFill>
        </p:spPr>
      </p:sp>
      <p:sp>
        <p:nvSpPr>
          <p:cNvPr name="TextBox 6" id="6"/>
          <p:cNvSpPr txBox="true"/>
          <p:nvPr/>
        </p:nvSpPr>
        <p:spPr>
          <a:xfrm rot="0">
            <a:off x="8030072" y="1250358"/>
            <a:ext cx="8241150" cy="895350"/>
          </a:xfrm>
          <a:prstGeom prst="rect">
            <a:avLst/>
          </a:prstGeom>
        </p:spPr>
        <p:txBody>
          <a:bodyPr anchor="t" rtlCol="false" tIns="0" lIns="0" bIns="0" rIns="0">
            <a:spAutoFit/>
          </a:bodyPr>
          <a:lstStyle/>
          <a:p>
            <a:pPr algn="l">
              <a:lnSpc>
                <a:spcPts val="7079"/>
              </a:lnSpc>
            </a:pPr>
            <a:r>
              <a:rPr lang="en-US" b="true" sz="5899">
                <a:solidFill>
                  <a:srgbClr val="FFFFFF"/>
                </a:solidFill>
                <a:latin typeface="Noto Sans JP Bold"/>
                <a:ea typeface="Noto Sans JP Bold"/>
                <a:cs typeface="Noto Sans JP Bold"/>
                <a:sym typeface="Noto Sans JP Bold"/>
              </a:rPr>
              <a:t>Problem?</a:t>
            </a:r>
          </a:p>
        </p:txBody>
      </p:sp>
      <p:sp>
        <p:nvSpPr>
          <p:cNvPr name="TextBox 7" id="7"/>
          <p:cNvSpPr txBox="true"/>
          <p:nvPr/>
        </p:nvSpPr>
        <p:spPr>
          <a:xfrm rot="0">
            <a:off x="8030072" y="2724150"/>
            <a:ext cx="9203156" cy="4829175"/>
          </a:xfrm>
          <a:prstGeom prst="rect">
            <a:avLst/>
          </a:prstGeom>
        </p:spPr>
        <p:txBody>
          <a:bodyPr anchor="t" rtlCol="false" tIns="0" lIns="0" bIns="0" rIns="0">
            <a:spAutoFit/>
          </a:bodyPr>
          <a:lstStyle/>
          <a:p>
            <a:pPr algn="l">
              <a:lnSpc>
                <a:spcPts val="3456"/>
              </a:lnSpc>
            </a:pPr>
            <a:r>
              <a:rPr lang="en-US" sz="2880">
                <a:solidFill>
                  <a:srgbClr val="FFFFFF"/>
                </a:solidFill>
                <a:latin typeface="Asap"/>
                <a:ea typeface="Asap"/>
                <a:cs typeface="Asap"/>
                <a:sym typeface="Asap"/>
              </a:rPr>
              <a:t>The process of selecting a university faculty or department is complex, time-consuming, and error-prone. Students must navigate multiple university websites, compare varying admission criteria, and often make decisions without reliable information or guidance. This leads to confusion, missed opportunities, and overwhelming stress, particularly in regions with less digitized systems where students must visit universities in person. The lack of up-to-date information further complicates the process, resulting in poor decision-making and overcrowded university offices.</a:t>
            </a:r>
          </a:p>
        </p:txBody>
      </p:sp>
      <p:grpSp>
        <p:nvGrpSpPr>
          <p:cNvPr name="Group 8" id="8"/>
          <p:cNvGrpSpPr/>
          <p:nvPr/>
        </p:nvGrpSpPr>
        <p:grpSpPr>
          <a:xfrm rot="5400000">
            <a:off x="-1805842" y="8468760"/>
            <a:ext cx="3643800" cy="3643800"/>
            <a:chOff x="0" y="0"/>
            <a:chExt cx="4858400" cy="4858400"/>
          </a:xfrm>
        </p:grpSpPr>
        <p:sp>
          <p:nvSpPr>
            <p:cNvPr name="Freeform 9" id="9"/>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3476AF"/>
            </a:solidFill>
          </p:spPr>
        </p:sp>
      </p:grpSp>
      <p:grpSp>
        <p:nvGrpSpPr>
          <p:cNvPr name="Group 10" id="10"/>
          <p:cNvGrpSpPr/>
          <p:nvPr/>
        </p:nvGrpSpPr>
        <p:grpSpPr>
          <a:xfrm rot="-5400000">
            <a:off x="5314980" y="323808"/>
            <a:ext cx="3643800" cy="3643800"/>
            <a:chOff x="0" y="0"/>
            <a:chExt cx="4858400" cy="4858400"/>
          </a:xfrm>
        </p:grpSpPr>
        <p:sp>
          <p:nvSpPr>
            <p:cNvPr name="Freeform 11" id="11"/>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37954" y="2224398"/>
            <a:ext cx="22324904" cy="9902486"/>
          </a:xfrm>
          <a:custGeom>
            <a:avLst/>
            <a:gdLst/>
            <a:ahLst/>
            <a:cxnLst/>
            <a:rect r="r" b="b" t="t" l="l"/>
            <a:pathLst>
              <a:path h="9902486" w="22324904">
                <a:moveTo>
                  <a:pt x="0" y="0"/>
                </a:moveTo>
                <a:lnTo>
                  <a:pt x="22324904" y="0"/>
                </a:lnTo>
                <a:lnTo>
                  <a:pt x="22324904" y="9902486"/>
                </a:lnTo>
                <a:lnTo>
                  <a:pt x="0" y="9902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PROJECT OBJECTIVES</a:t>
            </a:r>
          </a:p>
        </p:txBody>
      </p:sp>
      <p:sp>
        <p:nvSpPr>
          <p:cNvPr name="TextBox 4" id="4"/>
          <p:cNvSpPr txBox="true"/>
          <p:nvPr/>
        </p:nvSpPr>
        <p:spPr>
          <a:xfrm rot="0">
            <a:off x="1679063" y="3709350"/>
            <a:ext cx="5966373" cy="18097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Th</a:t>
            </a:r>
            <a:r>
              <a:rPr lang="en-US" sz="2400">
                <a:solidFill>
                  <a:srgbClr val="FFFFFF"/>
                </a:solidFill>
                <a:latin typeface="Asap"/>
                <a:ea typeface="Asap"/>
                <a:cs typeface="Asap"/>
                <a:sym typeface="Asap"/>
              </a:rPr>
              <a:t>e platform automatically matches students’ grades with eligible faculties, eliminating the need for manual research and ensuring accurate results based on real-time data.</a:t>
            </a:r>
          </a:p>
        </p:txBody>
      </p:sp>
      <p:sp>
        <p:nvSpPr>
          <p:cNvPr name="TextBox 5" id="5"/>
          <p:cNvSpPr txBox="true"/>
          <p:nvPr/>
        </p:nvSpPr>
        <p:spPr>
          <a:xfrm rot="0">
            <a:off x="9381222" y="3528375"/>
            <a:ext cx="516735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G</a:t>
            </a:r>
            <a:r>
              <a:rPr lang="en-US" sz="2400">
                <a:solidFill>
                  <a:srgbClr val="FFFFFF"/>
                </a:solidFill>
                <a:latin typeface="Asap"/>
                <a:ea typeface="Asap"/>
                <a:cs typeface="Asap"/>
                <a:sym typeface="Asap"/>
              </a:rPr>
              <a:t>rade Bridge offers tailored faculty suggestions based on a student’s grades and preferences, helping them find the best academic fit for their strengths and interests.</a:t>
            </a:r>
          </a:p>
        </p:txBody>
      </p:sp>
      <p:sp>
        <p:nvSpPr>
          <p:cNvPr name="TextBox 6" id="6"/>
          <p:cNvSpPr txBox="true"/>
          <p:nvPr/>
        </p:nvSpPr>
        <p:spPr>
          <a:xfrm rot="0">
            <a:off x="1777965" y="2709600"/>
            <a:ext cx="5966373" cy="4667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Automating Faculty Selection</a:t>
            </a:r>
          </a:p>
        </p:txBody>
      </p:sp>
      <p:sp>
        <p:nvSpPr>
          <p:cNvPr name="TextBox 7" id="7"/>
          <p:cNvSpPr txBox="true"/>
          <p:nvPr/>
        </p:nvSpPr>
        <p:spPr>
          <a:xfrm rot="0">
            <a:off x="9381238" y="2481000"/>
            <a:ext cx="7227699"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Providing Personalized Recommendations</a:t>
            </a:r>
          </a:p>
        </p:txBody>
      </p:sp>
      <p:sp>
        <p:nvSpPr>
          <p:cNvPr name="TextBox 8" id="8"/>
          <p:cNvSpPr txBox="true"/>
          <p:nvPr/>
        </p:nvSpPr>
        <p:spPr>
          <a:xfrm rot="0">
            <a:off x="1679062" y="7231850"/>
            <a:ext cx="5167350" cy="18097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B</a:t>
            </a:r>
            <a:r>
              <a:rPr lang="en-US" sz="2400">
                <a:solidFill>
                  <a:srgbClr val="FFFFFF"/>
                </a:solidFill>
                <a:latin typeface="Asap"/>
                <a:ea typeface="Asap"/>
                <a:cs typeface="Asap"/>
                <a:sym typeface="Asap"/>
              </a:rPr>
              <a:t>y moving the application process online, the platform reduces physical crowding at universities and ensures stable performance during high-demand periods.</a:t>
            </a:r>
          </a:p>
        </p:txBody>
      </p:sp>
      <p:sp>
        <p:nvSpPr>
          <p:cNvPr name="TextBox 9" id="9"/>
          <p:cNvSpPr txBox="true"/>
          <p:nvPr/>
        </p:nvSpPr>
        <p:spPr>
          <a:xfrm rot="0">
            <a:off x="9381222" y="7050875"/>
            <a:ext cx="516735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Th</a:t>
            </a:r>
            <a:r>
              <a:rPr lang="en-US" sz="2400">
                <a:solidFill>
                  <a:srgbClr val="FFFFFF"/>
                </a:solidFill>
                <a:latin typeface="Asap"/>
                <a:ea typeface="Asap"/>
                <a:cs typeface="Asap"/>
                <a:sym typeface="Asap"/>
              </a:rPr>
              <a:t>e platform is designed for easy use across different regions and educational backgrounds, including support for multiple languages, ensuring access for all students.</a:t>
            </a:r>
          </a:p>
        </p:txBody>
      </p:sp>
      <p:sp>
        <p:nvSpPr>
          <p:cNvPr name="TextBox 10" id="10"/>
          <p:cNvSpPr txBox="true"/>
          <p:nvPr/>
        </p:nvSpPr>
        <p:spPr>
          <a:xfrm rot="0">
            <a:off x="1679063" y="5908750"/>
            <a:ext cx="5836675"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Reducing Overcrowding and System Failures</a:t>
            </a:r>
          </a:p>
        </p:txBody>
      </p:sp>
      <p:sp>
        <p:nvSpPr>
          <p:cNvPr name="TextBox 11" id="11"/>
          <p:cNvSpPr txBox="true"/>
          <p:nvPr/>
        </p:nvSpPr>
        <p:spPr>
          <a:xfrm rot="0">
            <a:off x="9385037" y="5908750"/>
            <a:ext cx="5167350"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Enhancing Accessibility for All Students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grpSp>
        <p:nvGrpSpPr>
          <p:cNvPr name="Group 2" id="2"/>
          <p:cNvGrpSpPr/>
          <p:nvPr/>
        </p:nvGrpSpPr>
        <p:grpSpPr>
          <a:xfrm rot="-5400000">
            <a:off x="16860093" y="8465100"/>
            <a:ext cx="3643800" cy="3643800"/>
            <a:chOff x="0" y="0"/>
            <a:chExt cx="4858400" cy="4858400"/>
          </a:xfrm>
        </p:grpSpPr>
        <p:sp>
          <p:nvSpPr>
            <p:cNvPr name="Freeform 3" id="3"/>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FFFFFF"/>
            </a:solidFill>
          </p:spPr>
        </p:sp>
      </p:grpSp>
      <p:sp>
        <p:nvSpPr>
          <p:cNvPr name="Freeform 4" id="4"/>
          <p:cNvSpPr/>
          <p:nvPr/>
        </p:nvSpPr>
        <p:spPr>
          <a:xfrm flipH="false" flipV="false" rot="0">
            <a:off x="0" y="5598000"/>
            <a:ext cx="7133400" cy="4689000"/>
          </a:xfrm>
          <a:custGeom>
            <a:avLst/>
            <a:gdLst/>
            <a:ahLst/>
            <a:cxnLst/>
            <a:rect r="r" b="b" t="t" l="l"/>
            <a:pathLst>
              <a:path h="4689000" w="7133400">
                <a:moveTo>
                  <a:pt x="0" y="0"/>
                </a:moveTo>
                <a:lnTo>
                  <a:pt x="7133400" y="0"/>
                </a:lnTo>
                <a:lnTo>
                  <a:pt x="7133400" y="4689000"/>
                </a:lnTo>
                <a:lnTo>
                  <a:pt x="0" y="4689000"/>
                </a:lnTo>
                <a:lnTo>
                  <a:pt x="0" y="0"/>
                </a:lnTo>
                <a:close/>
              </a:path>
            </a:pathLst>
          </a:custGeom>
          <a:blipFill>
            <a:blip r:embed="rId3"/>
            <a:stretch>
              <a:fillRect l="-13426" t="0" r="-13426" b="0"/>
            </a:stretch>
          </a:blipFill>
        </p:spPr>
      </p:sp>
      <p:sp>
        <p:nvSpPr>
          <p:cNvPr name="Freeform 5" id="5"/>
          <p:cNvSpPr/>
          <p:nvPr/>
        </p:nvSpPr>
        <p:spPr>
          <a:xfrm flipH="false" flipV="false" rot="0">
            <a:off x="0" y="-5250"/>
            <a:ext cx="7133400" cy="5506200"/>
          </a:xfrm>
          <a:custGeom>
            <a:avLst/>
            <a:gdLst/>
            <a:ahLst/>
            <a:cxnLst/>
            <a:rect r="r" b="b" t="t" l="l"/>
            <a:pathLst>
              <a:path h="5506200" w="7133400">
                <a:moveTo>
                  <a:pt x="0" y="0"/>
                </a:moveTo>
                <a:lnTo>
                  <a:pt x="7133400" y="0"/>
                </a:lnTo>
                <a:lnTo>
                  <a:pt x="7133400" y="5506200"/>
                </a:lnTo>
                <a:lnTo>
                  <a:pt x="0" y="5506200"/>
                </a:lnTo>
                <a:lnTo>
                  <a:pt x="0" y="0"/>
                </a:lnTo>
                <a:close/>
              </a:path>
            </a:pathLst>
          </a:custGeom>
          <a:blipFill>
            <a:blip r:embed="rId4"/>
            <a:stretch>
              <a:fillRect l="-23961" t="0" r="-23961" b="0"/>
            </a:stretch>
          </a:blipFill>
        </p:spPr>
      </p:sp>
      <p:sp>
        <p:nvSpPr>
          <p:cNvPr name="TextBox 6" id="6"/>
          <p:cNvSpPr txBox="true"/>
          <p:nvPr/>
        </p:nvSpPr>
        <p:spPr>
          <a:xfrm rot="0">
            <a:off x="8030072" y="1250358"/>
            <a:ext cx="8241150" cy="895350"/>
          </a:xfrm>
          <a:prstGeom prst="rect">
            <a:avLst/>
          </a:prstGeom>
        </p:spPr>
        <p:txBody>
          <a:bodyPr anchor="t" rtlCol="false" tIns="0" lIns="0" bIns="0" rIns="0">
            <a:spAutoFit/>
          </a:bodyPr>
          <a:lstStyle/>
          <a:p>
            <a:pPr algn="l">
              <a:lnSpc>
                <a:spcPts val="7079"/>
              </a:lnSpc>
            </a:pPr>
            <a:r>
              <a:rPr lang="en-US" b="true" sz="5899">
                <a:solidFill>
                  <a:srgbClr val="FFFFFF"/>
                </a:solidFill>
                <a:latin typeface="Noto Sans JP Bold"/>
                <a:ea typeface="Noto Sans JP Bold"/>
                <a:cs typeface="Noto Sans JP Bold"/>
                <a:sym typeface="Noto Sans JP Bold"/>
              </a:rPr>
              <a:t>Solution </a:t>
            </a:r>
          </a:p>
        </p:txBody>
      </p:sp>
      <p:sp>
        <p:nvSpPr>
          <p:cNvPr name="TextBox 7" id="7"/>
          <p:cNvSpPr txBox="true"/>
          <p:nvPr/>
        </p:nvSpPr>
        <p:spPr>
          <a:xfrm rot="0">
            <a:off x="8030072" y="2748225"/>
            <a:ext cx="9744503" cy="5495925"/>
          </a:xfrm>
          <a:prstGeom prst="rect">
            <a:avLst/>
          </a:prstGeom>
        </p:spPr>
        <p:txBody>
          <a:bodyPr anchor="t" rtlCol="false" tIns="0" lIns="0" bIns="0" rIns="0">
            <a:spAutoFit/>
          </a:bodyPr>
          <a:lstStyle/>
          <a:p>
            <a:pPr algn="l">
              <a:lnSpc>
                <a:spcPts val="3663"/>
              </a:lnSpc>
            </a:pPr>
            <a:r>
              <a:rPr lang="en-US" sz="3052">
                <a:solidFill>
                  <a:srgbClr val="FFFFFF"/>
                </a:solidFill>
                <a:latin typeface="Asap"/>
                <a:ea typeface="Asap"/>
                <a:cs typeface="Asap"/>
                <a:sym typeface="Asap"/>
              </a:rPr>
              <a:t>Grade Bridge is a web-based platform designed to simplify the faculty selection process for students by automating and centralizing university admissions. The platform allows students to input their grades and receive a tailored list of eligible faculties based on up-to-date admission criteria. This eliminates the need for manual research, reduces overcrowding and system overloads, and ensures that students receive accurate, personalized recommendations. Grade Bridge provides an accessible, user-friendly solution that empowers students to make informed decisions, enhancing the overall experience of transitioning to higher education.</a:t>
            </a:r>
          </a:p>
        </p:txBody>
      </p:sp>
      <p:grpSp>
        <p:nvGrpSpPr>
          <p:cNvPr name="Group 8" id="8"/>
          <p:cNvGrpSpPr/>
          <p:nvPr/>
        </p:nvGrpSpPr>
        <p:grpSpPr>
          <a:xfrm rot="5400000">
            <a:off x="-1805842" y="8468760"/>
            <a:ext cx="3643800" cy="3643800"/>
            <a:chOff x="0" y="0"/>
            <a:chExt cx="4858400" cy="4858400"/>
          </a:xfrm>
        </p:grpSpPr>
        <p:sp>
          <p:nvSpPr>
            <p:cNvPr name="Freeform 9" id="9"/>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3476AF"/>
            </a:solidFill>
          </p:spPr>
        </p:sp>
      </p:grpSp>
      <p:grpSp>
        <p:nvGrpSpPr>
          <p:cNvPr name="Group 10" id="10"/>
          <p:cNvGrpSpPr/>
          <p:nvPr/>
        </p:nvGrpSpPr>
        <p:grpSpPr>
          <a:xfrm rot="-5400000">
            <a:off x="5314980" y="323808"/>
            <a:ext cx="3643800" cy="3643800"/>
            <a:chOff x="0" y="0"/>
            <a:chExt cx="4858400" cy="4858400"/>
          </a:xfrm>
        </p:grpSpPr>
        <p:sp>
          <p:nvSpPr>
            <p:cNvPr name="Freeform 11" id="11"/>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5929" y="595313"/>
            <a:ext cx="15215550" cy="857250"/>
          </a:xfrm>
          <a:prstGeom prst="rect">
            <a:avLst/>
          </a:prstGeom>
        </p:spPr>
        <p:txBody>
          <a:bodyPr anchor="t" rtlCol="false" tIns="0" lIns="0" bIns="0" rIns="0">
            <a:spAutoFit/>
          </a:bodyPr>
          <a:lstStyle/>
          <a:p>
            <a:pPr algn="ctr">
              <a:lnSpc>
                <a:spcPts val="6719"/>
              </a:lnSpc>
            </a:pPr>
            <a:r>
              <a:rPr lang="en-US" b="true" sz="5599">
                <a:solidFill>
                  <a:srgbClr val="FFFFFF"/>
                </a:solidFill>
                <a:latin typeface="Noto Sans JP Bold"/>
                <a:ea typeface="Noto Sans JP Bold"/>
                <a:cs typeface="Noto Sans JP Bold"/>
                <a:sym typeface="Noto Sans JP Bold"/>
              </a:rPr>
              <a:t>KEY FEATURES</a:t>
            </a:r>
          </a:p>
        </p:txBody>
      </p:sp>
      <p:sp>
        <p:nvSpPr>
          <p:cNvPr name="TextBox 4" id="4"/>
          <p:cNvSpPr txBox="true"/>
          <p:nvPr/>
        </p:nvSpPr>
        <p:spPr>
          <a:xfrm rot="0">
            <a:off x="1538203"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Stu</a:t>
            </a:r>
            <a:r>
              <a:rPr lang="en-US" sz="2400">
                <a:solidFill>
                  <a:srgbClr val="FFFFFF"/>
                </a:solidFill>
                <a:latin typeface="Asap"/>
                <a:ea typeface="Asap"/>
                <a:cs typeface="Asap"/>
                <a:sym typeface="Asap"/>
              </a:rPr>
              <a:t>dents can input their grades, and the system automatically generates a list of faculties where they meet the admission criteria, reducing manual effort and errors.</a:t>
            </a:r>
          </a:p>
        </p:txBody>
      </p:sp>
      <p:sp>
        <p:nvSpPr>
          <p:cNvPr name="TextBox 5" id="5"/>
          <p:cNvSpPr txBox="true"/>
          <p:nvPr/>
        </p:nvSpPr>
        <p:spPr>
          <a:xfrm rot="0">
            <a:off x="1538203"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Automated Faculty Matching</a:t>
            </a:r>
          </a:p>
        </p:txBody>
      </p:sp>
      <p:sp>
        <p:nvSpPr>
          <p:cNvPr name="TextBox 6" id="6"/>
          <p:cNvSpPr txBox="true"/>
          <p:nvPr/>
        </p:nvSpPr>
        <p:spPr>
          <a:xfrm rot="0">
            <a:off x="6936904"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Based on the student’s academic performance and preferences, the platform offers personalized suggestions to help them find the best-fit faculty or program.</a:t>
            </a:r>
          </a:p>
        </p:txBody>
      </p:sp>
      <p:sp>
        <p:nvSpPr>
          <p:cNvPr name="TextBox 7" id="7"/>
          <p:cNvSpPr txBox="true"/>
          <p:nvPr/>
        </p:nvSpPr>
        <p:spPr>
          <a:xfrm rot="0">
            <a:off x="6936904"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Personalized Faculty Recommendations</a:t>
            </a:r>
          </a:p>
        </p:txBody>
      </p:sp>
      <p:sp>
        <p:nvSpPr>
          <p:cNvPr name="TextBox 8" id="8"/>
          <p:cNvSpPr txBox="true"/>
          <p:nvPr/>
        </p:nvSpPr>
        <p:spPr>
          <a:xfrm rot="0">
            <a:off x="11941838"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The pla</a:t>
            </a:r>
            <a:r>
              <a:rPr lang="en-US" sz="2400">
                <a:solidFill>
                  <a:srgbClr val="FFFFFF"/>
                </a:solidFill>
                <a:latin typeface="Asap"/>
                <a:ea typeface="Asap"/>
                <a:cs typeface="Asap"/>
                <a:sym typeface="Asap"/>
              </a:rPr>
              <a:t>tform provides up-to-date admission requirements from various universities, ensuring that students always have accurate information for their applications.</a:t>
            </a:r>
          </a:p>
        </p:txBody>
      </p:sp>
      <p:sp>
        <p:nvSpPr>
          <p:cNvPr name="TextBox 9" id="9"/>
          <p:cNvSpPr txBox="true"/>
          <p:nvPr/>
        </p:nvSpPr>
        <p:spPr>
          <a:xfrm rot="0">
            <a:off x="11941838"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Real-Time Admission Criteria Updates</a:t>
            </a:r>
          </a:p>
        </p:txBody>
      </p:sp>
      <p:sp>
        <p:nvSpPr>
          <p:cNvPr name="TextBox 10" id="10"/>
          <p:cNvSpPr txBox="true"/>
          <p:nvPr/>
        </p:nvSpPr>
        <p:spPr>
          <a:xfrm rot="0">
            <a:off x="1538203" y="7450975"/>
            <a:ext cx="4808550" cy="217170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Students can access comprehensive details about multiple universities, faculties, programs, and admission guidelines all in one place, simplifying research and decision-making.</a:t>
            </a:r>
          </a:p>
        </p:txBody>
      </p:sp>
      <p:sp>
        <p:nvSpPr>
          <p:cNvPr name="TextBox 11" id="11"/>
          <p:cNvSpPr txBox="true"/>
          <p:nvPr/>
        </p:nvSpPr>
        <p:spPr>
          <a:xfrm rot="0">
            <a:off x="1538203" y="6333400"/>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Centralized University Information Hub</a:t>
            </a:r>
          </a:p>
        </p:txBody>
      </p:sp>
      <p:sp>
        <p:nvSpPr>
          <p:cNvPr name="TextBox 12" id="12"/>
          <p:cNvSpPr txBox="true"/>
          <p:nvPr/>
        </p:nvSpPr>
        <p:spPr>
          <a:xfrm rot="0">
            <a:off x="6936904" y="7631950"/>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a:t>
            </a:r>
            <a:r>
              <a:rPr lang="en-US" sz="2400">
                <a:solidFill>
                  <a:srgbClr val="FFFFFF"/>
                </a:solidFill>
                <a:latin typeface="Asap"/>
                <a:ea typeface="Asap"/>
                <a:cs typeface="Asap"/>
                <a:sym typeface="Asap"/>
              </a:rPr>
              <a:t>he platform allows students to complete their entire registration and application process online, eliminating the need for in-person visits and paperwork.</a:t>
            </a:r>
          </a:p>
        </p:txBody>
      </p:sp>
      <p:sp>
        <p:nvSpPr>
          <p:cNvPr name="TextBox 13" id="13"/>
          <p:cNvSpPr txBox="true"/>
          <p:nvPr/>
        </p:nvSpPr>
        <p:spPr>
          <a:xfrm rot="0">
            <a:off x="6739490" y="6333400"/>
            <a:ext cx="5203378"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Online Registration and Application Submission</a:t>
            </a:r>
          </a:p>
        </p:txBody>
      </p:sp>
      <p:sp>
        <p:nvSpPr>
          <p:cNvPr name="TextBox 14" id="14"/>
          <p:cNvSpPr txBox="true"/>
          <p:nvPr/>
        </p:nvSpPr>
        <p:spPr>
          <a:xfrm rot="0">
            <a:off x="11941838" y="7631950"/>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To</a:t>
            </a:r>
            <a:r>
              <a:rPr lang="en-US" sz="2400">
                <a:solidFill>
                  <a:srgbClr val="FFFFFF"/>
                </a:solidFill>
                <a:latin typeface="Asap"/>
                <a:ea typeface="Asap"/>
                <a:cs typeface="Asap"/>
                <a:sym typeface="Asap"/>
              </a:rPr>
              <a:t> accommodate students from different linguistic backgrounds, the platform offers multi-language options, enhancing accessibility for a wider audience.</a:t>
            </a:r>
          </a:p>
        </p:txBody>
      </p:sp>
      <p:sp>
        <p:nvSpPr>
          <p:cNvPr name="TextBox 15" id="15"/>
          <p:cNvSpPr txBox="true"/>
          <p:nvPr/>
        </p:nvSpPr>
        <p:spPr>
          <a:xfrm rot="0">
            <a:off x="11941838" y="6358825"/>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Multi-Language Support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684" y="83898"/>
            <a:ext cx="22466534" cy="12016454"/>
          </a:xfrm>
          <a:custGeom>
            <a:avLst/>
            <a:gdLst/>
            <a:ahLst/>
            <a:cxnLst/>
            <a:rect r="r" b="b" t="t" l="l"/>
            <a:pathLst>
              <a:path h="12016454" w="22466534">
                <a:moveTo>
                  <a:pt x="0" y="0"/>
                </a:moveTo>
                <a:lnTo>
                  <a:pt x="22466534" y="0"/>
                </a:lnTo>
                <a:lnTo>
                  <a:pt x="22466534" y="12016454"/>
                </a:lnTo>
                <a:lnTo>
                  <a:pt x="0" y="12016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818939" y="3620685"/>
            <a:ext cx="1236687" cy="1411158"/>
          </a:xfrm>
          <a:custGeom>
            <a:avLst/>
            <a:gdLst/>
            <a:ahLst/>
            <a:cxnLst/>
            <a:rect r="r" b="b" t="t" l="l"/>
            <a:pathLst>
              <a:path h="1411158" w="1236687">
                <a:moveTo>
                  <a:pt x="0" y="0"/>
                </a:moveTo>
                <a:lnTo>
                  <a:pt x="1236687" y="0"/>
                </a:lnTo>
                <a:lnTo>
                  <a:pt x="1236687" y="1411158"/>
                </a:lnTo>
                <a:lnTo>
                  <a:pt x="0" y="141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487754" y="3620685"/>
            <a:ext cx="1294737" cy="1411158"/>
          </a:xfrm>
          <a:custGeom>
            <a:avLst/>
            <a:gdLst/>
            <a:ahLst/>
            <a:cxnLst/>
            <a:rect r="r" b="b" t="t" l="l"/>
            <a:pathLst>
              <a:path h="1411158" w="1294737">
                <a:moveTo>
                  <a:pt x="0" y="0"/>
                </a:moveTo>
                <a:lnTo>
                  <a:pt x="1294737" y="0"/>
                </a:lnTo>
                <a:lnTo>
                  <a:pt x="1294737" y="1411158"/>
                </a:lnTo>
                <a:lnTo>
                  <a:pt x="0" y="1411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214618" y="3620685"/>
            <a:ext cx="1411158" cy="1411158"/>
          </a:xfrm>
          <a:custGeom>
            <a:avLst/>
            <a:gdLst/>
            <a:ahLst/>
            <a:cxnLst/>
            <a:rect r="r" b="b" t="t" l="l"/>
            <a:pathLst>
              <a:path h="1411158" w="1411158">
                <a:moveTo>
                  <a:pt x="0" y="0"/>
                </a:moveTo>
                <a:lnTo>
                  <a:pt x="1411158" y="0"/>
                </a:lnTo>
                <a:lnTo>
                  <a:pt x="1411158" y="1411158"/>
                </a:lnTo>
                <a:lnTo>
                  <a:pt x="0" y="1411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057904" y="3620685"/>
            <a:ext cx="1411158" cy="1411158"/>
          </a:xfrm>
          <a:custGeom>
            <a:avLst/>
            <a:gdLst/>
            <a:ahLst/>
            <a:cxnLst/>
            <a:rect r="r" b="b" t="t" l="l"/>
            <a:pathLst>
              <a:path h="1411158" w="1411158">
                <a:moveTo>
                  <a:pt x="0" y="0"/>
                </a:moveTo>
                <a:lnTo>
                  <a:pt x="1411157" y="0"/>
                </a:lnTo>
                <a:lnTo>
                  <a:pt x="1411157" y="1411158"/>
                </a:lnTo>
                <a:lnTo>
                  <a:pt x="0" y="14111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4099194" y="6634378"/>
            <a:ext cx="1411158" cy="1411158"/>
          </a:xfrm>
          <a:custGeom>
            <a:avLst/>
            <a:gdLst/>
            <a:ahLst/>
            <a:cxnLst/>
            <a:rect r="r" b="b" t="t" l="l"/>
            <a:pathLst>
              <a:path h="1411158" w="1411158">
                <a:moveTo>
                  <a:pt x="0" y="0"/>
                </a:moveTo>
                <a:lnTo>
                  <a:pt x="1411157" y="0"/>
                </a:lnTo>
                <a:lnTo>
                  <a:pt x="1411157" y="1411158"/>
                </a:lnTo>
                <a:lnTo>
                  <a:pt x="0" y="14111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8057675" y="6791548"/>
            <a:ext cx="2124121" cy="1096819"/>
          </a:xfrm>
          <a:custGeom>
            <a:avLst/>
            <a:gdLst/>
            <a:ahLst/>
            <a:cxnLst/>
            <a:rect r="r" b="b" t="t" l="l"/>
            <a:pathLst>
              <a:path h="1096819" w="2124121">
                <a:moveTo>
                  <a:pt x="0" y="0"/>
                </a:moveTo>
                <a:lnTo>
                  <a:pt x="2124122" y="0"/>
                </a:lnTo>
                <a:lnTo>
                  <a:pt x="2124122" y="1096819"/>
                </a:lnTo>
                <a:lnTo>
                  <a:pt x="0" y="10968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2729120" y="6634378"/>
            <a:ext cx="1372351" cy="1411158"/>
          </a:xfrm>
          <a:custGeom>
            <a:avLst/>
            <a:gdLst/>
            <a:ahLst/>
            <a:cxnLst/>
            <a:rect r="r" b="b" t="t" l="l"/>
            <a:pathLst>
              <a:path h="1411158" w="1372351">
                <a:moveTo>
                  <a:pt x="0" y="0"/>
                </a:moveTo>
                <a:lnTo>
                  <a:pt x="1372351" y="0"/>
                </a:lnTo>
                <a:lnTo>
                  <a:pt x="1372351" y="1411158"/>
                </a:lnTo>
                <a:lnTo>
                  <a:pt x="0" y="14111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0" id="10"/>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TECKNOLOGIES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3609975"/>
            <a:ext cx="14754150" cy="3057525"/>
          </a:xfrm>
          <a:prstGeom prst="rect">
            <a:avLst/>
          </a:prstGeom>
        </p:spPr>
        <p:txBody>
          <a:bodyPr anchor="t" rtlCol="false" tIns="0" lIns="0" bIns="0" rIns="0">
            <a:spAutoFit/>
          </a:bodyPr>
          <a:lstStyle/>
          <a:p>
            <a:pPr algn="ctr">
              <a:lnSpc>
                <a:spcPts val="12001"/>
              </a:lnSpc>
            </a:pPr>
            <a:r>
              <a:rPr lang="en-US" b="true" sz="10001">
                <a:solidFill>
                  <a:srgbClr val="000000"/>
                </a:solidFill>
                <a:latin typeface="Noto Sans JP Bold"/>
                <a:ea typeface="Noto Sans JP Bold"/>
                <a:cs typeface="Noto Sans JP Bold"/>
                <a:sym typeface="Noto Sans JP Bold"/>
              </a:rPr>
              <a:t>IMPLEMENTATION PLAN?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DAGSxXRCnGg</dc:identifier>
  <dcterms:modified xsi:type="dcterms:W3CDTF">2011-08-01T06:04:30Z</dcterms:modified>
  <cp:revision>1</cp:revision>
  <dc:title>Copy of Pressure Washing Business Plan by Slidesgo.pptx</dc:title>
</cp:coreProperties>
</file>